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8"/>
  </p:notesMasterIdLst>
  <p:sldIdLst>
    <p:sldId id="256" r:id="rId2"/>
    <p:sldId id="258" r:id="rId3"/>
    <p:sldId id="257" r:id="rId4"/>
    <p:sldId id="259" r:id="rId5"/>
    <p:sldId id="264" r:id="rId6"/>
    <p:sldId id="277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8" r:id="rId22"/>
    <p:sldId id="290" r:id="rId23"/>
    <p:sldId id="279" r:id="rId24"/>
    <p:sldId id="282" r:id="rId25"/>
    <p:sldId id="283" r:id="rId26"/>
    <p:sldId id="288" r:id="rId27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BD9B63-BE1F-4568-9FC5-A84CACF81A18}" type="datetimeFigureOut">
              <a:rPr lang="sk-SK" smtClean="0"/>
              <a:pPr/>
              <a:t>18.3.2020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864E4-893D-4753-B3D1-C55EB66A6CE8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uhlý trojuholník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sk-SK"/>
              <a:t>Kliknite sem a upravte štýl predlohy nadpisov.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sk-SK"/>
              <a:t>Kliknite sem a upravte štýl predlohy podnadpisov.</a:t>
            </a:r>
            <a:endParaRPr kumimoji="0" lang="en-US"/>
          </a:p>
        </p:txBody>
      </p:sp>
      <p:grpSp>
        <p:nvGrpSpPr>
          <p:cNvPr id="2" name="Skupin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Voľná forma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Voľná forma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Voľná forma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Rovná spojnica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ástupný symbol dátumu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31A94D6-92D1-4905-B332-C374BA31EC82}" type="datetimeFigureOut">
              <a:rPr lang="sk-SK" smtClean="0"/>
              <a:pPr/>
              <a:t>18.3.2020</a:t>
            </a:fld>
            <a:endParaRPr lang="sk-SK"/>
          </a:p>
        </p:txBody>
      </p:sp>
      <p:sp>
        <p:nvSpPr>
          <p:cNvPr id="19" name="Zástupný symbol päty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sk-SK"/>
          </a:p>
        </p:txBody>
      </p:sp>
      <p:sp>
        <p:nvSpPr>
          <p:cNvPr id="27" name="Zástupný symbol čísla snímky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9448DC9-7422-45F3-8AF6-C95BE43AEF0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sk-SK"/>
              <a:t>Kliknite sem a upravte štýly predlohy textu.</a:t>
            </a:r>
          </a:p>
          <a:p>
            <a:pPr lvl="1" eaLnBrk="1" latinLnBrk="0" hangingPunct="1"/>
            <a:r>
              <a:rPr lang="sk-SK"/>
              <a:t>Druhá úroveň</a:t>
            </a:r>
          </a:p>
          <a:p>
            <a:pPr lvl="2" eaLnBrk="1" latinLnBrk="0" hangingPunct="1"/>
            <a:r>
              <a:rPr lang="sk-SK"/>
              <a:t>Tretia úroveň</a:t>
            </a:r>
          </a:p>
          <a:p>
            <a:pPr lvl="3" eaLnBrk="1" latinLnBrk="0" hangingPunct="1"/>
            <a:r>
              <a:rPr lang="sk-SK"/>
              <a:t>Štvrtá úroveň</a:t>
            </a:r>
          </a:p>
          <a:p>
            <a:pPr lvl="4" eaLnBrk="1" latinLnBrk="0" hangingPunct="1"/>
            <a:r>
              <a:rPr lang="sk-SK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A94D6-92D1-4905-B332-C374BA31EC82}" type="datetimeFigureOut">
              <a:rPr lang="sk-SK" smtClean="0"/>
              <a:pPr/>
              <a:t>18.3.2020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48DC9-7422-45F3-8AF6-C95BE43AEF0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sk-SK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sk-SK"/>
              <a:t>Kliknite sem a upravte štýly predlohy textu.</a:t>
            </a:r>
          </a:p>
          <a:p>
            <a:pPr lvl="1" eaLnBrk="1" latinLnBrk="0" hangingPunct="1"/>
            <a:r>
              <a:rPr lang="sk-SK"/>
              <a:t>Druhá úroveň</a:t>
            </a:r>
          </a:p>
          <a:p>
            <a:pPr lvl="2" eaLnBrk="1" latinLnBrk="0" hangingPunct="1"/>
            <a:r>
              <a:rPr lang="sk-SK"/>
              <a:t>Tretia úroveň</a:t>
            </a:r>
          </a:p>
          <a:p>
            <a:pPr lvl="3" eaLnBrk="1" latinLnBrk="0" hangingPunct="1"/>
            <a:r>
              <a:rPr lang="sk-SK"/>
              <a:t>Štvrtá úroveň</a:t>
            </a:r>
          </a:p>
          <a:p>
            <a:pPr lvl="4" eaLnBrk="1" latinLnBrk="0" hangingPunct="1"/>
            <a:r>
              <a:rPr lang="sk-SK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A94D6-92D1-4905-B332-C374BA31EC82}" type="datetimeFigureOut">
              <a:rPr lang="sk-SK" smtClean="0"/>
              <a:pPr/>
              <a:t>18.3.2020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48DC9-7422-45F3-8AF6-C95BE43AEF0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73163" y="457200"/>
            <a:ext cx="7772400" cy="1143000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1173163" y="1981200"/>
            <a:ext cx="3810000" cy="4114800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5135563" y="1981200"/>
            <a:ext cx="3810000" cy="4114800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301FFF-B1A5-458B-BF1B-020FA7361C7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k-SK"/>
              <a:t>Kliknite sem a upravte štýly predlohy textu.</a:t>
            </a:r>
          </a:p>
          <a:p>
            <a:pPr lvl="1" eaLnBrk="1" latinLnBrk="0" hangingPunct="1"/>
            <a:r>
              <a:rPr lang="sk-SK"/>
              <a:t>Druhá úroveň</a:t>
            </a:r>
          </a:p>
          <a:p>
            <a:pPr lvl="2" eaLnBrk="1" latinLnBrk="0" hangingPunct="1"/>
            <a:r>
              <a:rPr lang="sk-SK"/>
              <a:t>Tretia úroveň</a:t>
            </a:r>
          </a:p>
          <a:p>
            <a:pPr lvl="3" eaLnBrk="1" latinLnBrk="0" hangingPunct="1"/>
            <a:r>
              <a:rPr lang="sk-SK"/>
              <a:t>Štvrtá úroveň</a:t>
            </a:r>
          </a:p>
          <a:p>
            <a:pPr lvl="4" eaLnBrk="1" latinLnBrk="0" hangingPunct="1"/>
            <a:r>
              <a:rPr lang="sk-SK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A94D6-92D1-4905-B332-C374BA31EC82}" type="datetimeFigureOut">
              <a:rPr lang="sk-SK" smtClean="0"/>
              <a:pPr/>
              <a:t>18.3.2020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48DC9-7422-45F3-8AF6-C95BE43AEF0C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sk-SK"/>
              <a:t>Kliknite sem a upravte štýl predlohy nadpisov.</a:t>
            </a:r>
            <a:endParaRPr kumimoji="0" lang="en-US"/>
          </a:p>
        </p:txBody>
      </p:sp>
    </p:spTree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sk-SK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sk-SK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A94D6-92D1-4905-B332-C374BA31EC82}" type="datetimeFigureOut">
              <a:rPr lang="sk-SK" smtClean="0"/>
              <a:pPr/>
              <a:t>18.3.2020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48DC9-7422-45F3-8AF6-C95BE43AEF0C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7" name="Výložk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Výložk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k-SK"/>
              <a:t>Kliknite sem a upravte štýly predlohy textu.</a:t>
            </a:r>
          </a:p>
          <a:p>
            <a:pPr lvl="1" eaLnBrk="1" latinLnBrk="0" hangingPunct="1"/>
            <a:r>
              <a:rPr lang="sk-SK"/>
              <a:t>Druhá úroveň</a:t>
            </a:r>
          </a:p>
          <a:p>
            <a:pPr lvl="2" eaLnBrk="1" latinLnBrk="0" hangingPunct="1"/>
            <a:r>
              <a:rPr lang="sk-SK"/>
              <a:t>Tretia úroveň</a:t>
            </a:r>
          </a:p>
          <a:p>
            <a:pPr lvl="3" eaLnBrk="1" latinLnBrk="0" hangingPunct="1"/>
            <a:r>
              <a:rPr lang="sk-SK"/>
              <a:t>Štvrtá úroveň</a:t>
            </a:r>
          </a:p>
          <a:p>
            <a:pPr lvl="4" eaLnBrk="1" latinLnBrk="0" hangingPunct="1"/>
            <a:r>
              <a:rPr lang="sk-SK"/>
              <a:t>Piata úroveň</a:t>
            </a:r>
            <a:endParaRPr kumimoji="0"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k-SK"/>
              <a:t>Kliknite sem a upravte štýly predlohy textu.</a:t>
            </a:r>
          </a:p>
          <a:p>
            <a:pPr lvl="1" eaLnBrk="1" latinLnBrk="0" hangingPunct="1"/>
            <a:r>
              <a:rPr lang="sk-SK"/>
              <a:t>Druhá úroveň</a:t>
            </a:r>
          </a:p>
          <a:p>
            <a:pPr lvl="2" eaLnBrk="1" latinLnBrk="0" hangingPunct="1"/>
            <a:r>
              <a:rPr lang="sk-SK"/>
              <a:t>Tretia úroveň</a:t>
            </a:r>
          </a:p>
          <a:p>
            <a:pPr lvl="3" eaLnBrk="1" latinLnBrk="0" hangingPunct="1"/>
            <a:r>
              <a:rPr lang="sk-SK"/>
              <a:t>Štvrtá úroveň</a:t>
            </a:r>
          </a:p>
          <a:p>
            <a:pPr lvl="4" eaLnBrk="1" latinLnBrk="0" hangingPunct="1"/>
            <a:r>
              <a:rPr lang="sk-SK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A94D6-92D1-4905-B332-C374BA31EC82}" type="datetimeFigureOut">
              <a:rPr lang="sk-SK" smtClean="0"/>
              <a:pPr/>
              <a:t>18.3.2020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48DC9-7422-45F3-8AF6-C95BE43AEF0C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sk-SK"/>
              <a:t>Kliknite sem a upravte štýl predlohy nadpisov.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an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sk-SK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k-SK"/>
              <a:t>Kliknite sem a upravte štýly predlohy textu.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k-SK"/>
              <a:t>Kliknite sem a upravte štýly predlohy textu.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sk-SK"/>
              <a:t>Kliknite sem a upravte štýly predlohy textu.</a:t>
            </a:r>
          </a:p>
          <a:p>
            <a:pPr lvl="1" eaLnBrk="1" latinLnBrk="0" hangingPunct="1"/>
            <a:r>
              <a:rPr lang="sk-SK"/>
              <a:t>Druhá úroveň</a:t>
            </a:r>
          </a:p>
          <a:p>
            <a:pPr lvl="2" eaLnBrk="1" latinLnBrk="0" hangingPunct="1"/>
            <a:r>
              <a:rPr lang="sk-SK"/>
              <a:t>Tretia úroveň</a:t>
            </a:r>
          </a:p>
          <a:p>
            <a:pPr lvl="3" eaLnBrk="1" latinLnBrk="0" hangingPunct="1"/>
            <a:r>
              <a:rPr lang="sk-SK"/>
              <a:t>Štvrtá úroveň</a:t>
            </a:r>
          </a:p>
          <a:p>
            <a:pPr lvl="4" eaLnBrk="1" latinLnBrk="0" hangingPunct="1"/>
            <a:r>
              <a:rPr lang="sk-SK"/>
              <a:t>Piata úroveň</a:t>
            </a:r>
            <a:endParaRPr kumimoji="0" lang="en-US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sk-SK"/>
              <a:t>Kliknite sem a upravte štýly predlohy textu.</a:t>
            </a:r>
          </a:p>
          <a:p>
            <a:pPr lvl="1" eaLnBrk="1" latinLnBrk="0" hangingPunct="1"/>
            <a:r>
              <a:rPr lang="sk-SK"/>
              <a:t>Druhá úroveň</a:t>
            </a:r>
          </a:p>
          <a:p>
            <a:pPr lvl="2" eaLnBrk="1" latinLnBrk="0" hangingPunct="1"/>
            <a:r>
              <a:rPr lang="sk-SK"/>
              <a:t>Tretia úroveň</a:t>
            </a:r>
          </a:p>
          <a:p>
            <a:pPr lvl="3" eaLnBrk="1" latinLnBrk="0" hangingPunct="1"/>
            <a:r>
              <a:rPr lang="sk-SK"/>
              <a:t>Štvrtá úroveň</a:t>
            </a:r>
          </a:p>
          <a:p>
            <a:pPr lvl="4" eaLnBrk="1" latinLnBrk="0" hangingPunct="1"/>
            <a:r>
              <a:rPr lang="sk-SK"/>
              <a:t>Piata úroveň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A94D6-92D1-4905-B332-C374BA31EC82}" type="datetimeFigureOut">
              <a:rPr lang="sk-SK" smtClean="0"/>
              <a:pPr/>
              <a:t>18.3.2020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48DC9-7422-45F3-8AF6-C95BE43AEF0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A94D6-92D1-4905-B332-C374BA31EC82}" type="datetimeFigureOut">
              <a:rPr lang="sk-SK" smtClean="0"/>
              <a:pPr/>
              <a:t>18.3.2020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48DC9-7422-45F3-8AF6-C95BE43AEF0C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sk-SK"/>
              <a:t>Kliknite sem a upravte štýl predlohy nadpisov.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A94D6-92D1-4905-B332-C374BA31EC82}" type="datetimeFigureOut">
              <a:rPr lang="sk-SK" smtClean="0"/>
              <a:pPr/>
              <a:t>18.3.2020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48DC9-7422-45F3-8AF6-C95BE43AEF0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sk-SK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sk-SK"/>
              <a:t>Kliknite sem a upravte štýly predlohy textu.</a:t>
            </a:r>
          </a:p>
          <a:p>
            <a:pPr lvl="1" eaLnBrk="1" latinLnBrk="0" hangingPunct="1"/>
            <a:r>
              <a:rPr lang="sk-SK"/>
              <a:t>Druhá úroveň</a:t>
            </a:r>
          </a:p>
          <a:p>
            <a:pPr lvl="2" eaLnBrk="1" latinLnBrk="0" hangingPunct="1"/>
            <a:r>
              <a:rPr lang="sk-SK"/>
              <a:t>Tretia úroveň</a:t>
            </a:r>
          </a:p>
          <a:p>
            <a:pPr lvl="3" eaLnBrk="1" latinLnBrk="0" hangingPunct="1"/>
            <a:r>
              <a:rPr lang="sk-SK"/>
              <a:t>Štvrtá úroveň</a:t>
            </a:r>
          </a:p>
          <a:p>
            <a:pPr lvl="4" eaLnBrk="1" latinLnBrk="0" hangingPunct="1"/>
            <a:r>
              <a:rPr lang="sk-SK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231A94D6-92D1-4905-B332-C374BA31EC82}" type="datetimeFigureOut">
              <a:rPr lang="sk-SK" smtClean="0"/>
              <a:pPr/>
              <a:t>18.3.2020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48DC9-7422-45F3-8AF6-C95BE43AEF0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sk-SK"/>
              <a:t>Kliknite sem a upravte štýly predlohy textu.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sk-SK"/>
              <a:t>Ak chcete pridať obrázok, kliknite na ikonu</a:t>
            </a:r>
            <a:endParaRPr kumimoji="0" lang="en-US" dirty="0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31A94D6-92D1-4905-B332-C374BA31EC82}" type="datetimeFigureOut">
              <a:rPr lang="sk-SK" smtClean="0"/>
              <a:pPr/>
              <a:t>18.3.2020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9448DC9-7422-45F3-8AF6-C95BE43AEF0C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sk-SK"/>
              <a:t>Kliknite sem a upravte štýl predlohy nadpisov.</a:t>
            </a:r>
            <a:endParaRPr kumimoji="0" lang="en-US"/>
          </a:p>
        </p:txBody>
      </p:sp>
      <p:sp>
        <p:nvSpPr>
          <p:cNvPr id="8" name="Voľná forma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Voľná forma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ravouhlý trojuholník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Rovná spojnica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Výložk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Výložk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ľná forma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Voľná forma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Pravouhlý trojuholní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Rovná spojnica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nadpis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sk-SK"/>
              <a:t>Kliknite sem a upravte štýl predlohy nadpisov.</a:t>
            </a:r>
            <a:endParaRPr kumimoji="0" lang="en-US"/>
          </a:p>
        </p:txBody>
      </p:sp>
      <p:sp>
        <p:nvSpPr>
          <p:cNvPr id="30" name="Zástupný symbol tex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/>
              <a:t>Kliknite sem a upravte štýly predlohy textu.</a:t>
            </a:r>
          </a:p>
          <a:p>
            <a:pPr lvl="1" eaLnBrk="1" latinLnBrk="0" hangingPunct="1"/>
            <a:r>
              <a:rPr kumimoji="0" lang="sk-SK"/>
              <a:t>Druhá úroveň</a:t>
            </a:r>
          </a:p>
          <a:p>
            <a:pPr lvl="2" eaLnBrk="1" latinLnBrk="0" hangingPunct="1"/>
            <a:r>
              <a:rPr kumimoji="0" lang="sk-SK"/>
              <a:t>Tretia úroveň</a:t>
            </a:r>
          </a:p>
          <a:p>
            <a:pPr lvl="3" eaLnBrk="1" latinLnBrk="0" hangingPunct="1"/>
            <a:r>
              <a:rPr kumimoji="0" lang="sk-SK"/>
              <a:t>Štvrtá úroveň</a:t>
            </a:r>
          </a:p>
          <a:p>
            <a:pPr lvl="4" eaLnBrk="1" latinLnBrk="0" hangingPunct="1"/>
            <a:r>
              <a:rPr kumimoji="0" lang="sk-SK"/>
              <a:t>Piata úroveň</a:t>
            </a:r>
            <a:endParaRPr kumimoji="0" lang="en-US"/>
          </a:p>
        </p:txBody>
      </p:sp>
      <p:sp>
        <p:nvSpPr>
          <p:cNvPr id="10" name="Zástupný symbol dátumu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31A94D6-92D1-4905-B332-C374BA31EC82}" type="datetimeFigureOut">
              <a:rPr lang="sk-SK" smtClean="0"/>
              <a:pPr/>
              <a:t>18.3.2020</a:t>
            </a:fld>
            <a:endParaRPr lang="sk-SK"/>
          </a:p>
        </p:txBody>
      </p:sp>
      <p:sp>
        <p:nvSpPr>
          <p:cNvPr id="22" name="Zástupný symbol päty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sk-SK"/>
          </a:p>
        </p:txBody>
      </p:sp>
      <p:sp>
        <p:nvSpPr>
          <p:cNvPr id="18" name="Zástupný symbol čísla snímky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9448DC9-7422-45F3-8AF6-C95BE43AEF0C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ransition>
    <p:zoom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sz="5400" dirty="0"/>
              <a:t> </a:t>
            </a:r>
          </a:p>
        </p:txBody>
      </p:sp>
      <p:sp>
        <p:nvSpPr>
          <p:cNvPr id="4" name="Obdĺžnik 3"/>
          <p:cNvSpPr/>
          <p:nvPr/>
        </p:nvSpPr>
        <p:spPr>
          <a:xfrm>
            <a:off x="0" y="620688"/>
            <a:ext cx="831641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b="1" dirty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Vodné stavovce</a:t>
            </a:r>
          </a:p>
          <a:p>
            <a:pPr algn="r"/>
            <a:r>
              <a:rPr lang="sk-SK" sz="5400" b="1" cap="none" spc="0" dirty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     Ryby</a:t>
            </a:r>
          </a:p>
        </p:txBody>
      </p:sp>
      <p:sp>
        <p:nvSpPr>
          <p:cNvPr id="5" name="Obdĺžnik 4"/>
          <p:cNvSpPr/>
          <p:nvPr/>
        </p:nvSpPr>
        <p:spPr>
          <a:xfrm>
            <a:off x="4932040" y="4005064"/>
            <a:ext cx="421196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sk-SK" sz="2400" b="1" dirty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RNDr. Helena </a:t>
            </a:r>
            <a:r>
              <a:rPr lang="sk-SK" sz="2400" b="1" dirty="0" err="1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Fodorová</a:t>
            </a:r>
            <a:endParaRPr lang="sk-SK" sz="2400" b="1" dirty="0">
              <a:ln w="11430"/>
              <a:solidFill>
                <a:schemeClr val="bg2">
                  <a:lumMod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0000" endA="300" endPos="50000" dist="29997" dir="5400000" sy="-100000" algn="bl" rotWithShape="0"/>
              </a:effectLst>
            </a:endParaRPr>
          </a:p>
        </p:txBody>
      </p:sp>
    </p:spTree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chemeClr val="bg2">
                    <a:lumMod val="2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Pstruh obyčajný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207424"/>
            <a:ext cx="5357850" cy="279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14290"/>
            <a:ext cx="3976694" cy="265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4049082"/>
            <a:ext cx="4000528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>
                <a:solidFill>
                  <a:schemeClr val="bg2">
                    <a:lumMod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LIPEŇ TYMIÁNOVÝ</a:t>
            </a:r>
          </a:p>
          <a:p>
            <a:r>
              <a:rPr lang="sk-SK" dirty="0"/>
              <a:t>Žije v teplejších tečúcich vodách.</a:t>
            </a:r>
          </a:p>
          <a:p>
            <a:r>
              <a:rPr lang="sk-SK" dirty="0"/>
              <a:t>Má pestrofarebné telo s veľkou chrbtovou plutvou.</a:t>
            </a:r>
          </a:p>
          <a:p>
            <a:r>
              <a:rPr lang="sk-SK" dirty="0"/>
              <a:t>Je </a:t>
            </a:r>
            <a:r>
              <a:rPr lang="sk-SK" dirty="0">
                <a:solidFill>
                  <a:schemeClr val="bg2">
                    <a:lumMod val="25000"/>
                  </a:schemeClr>
                </a:solidFill>
              </a:rPr>
              <a:t>dravý</a:t>
            </a:r>
            <a:r>
              <a:rPr lang="sk-SK" dirty="0"/>
              <a:t>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4071942"/>
            <a:ext cx="542928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chemeClr val="bg2">
                    <a:lumMod val="2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Lipeň </a:t>
            </a:r>
            <a:r>
              <a:rPr lang="sk-SK" dirty="0" err="1">
                <a:solidFill>
                  <a:schemeClr val="bg2">
                    <a:lumMod val="2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tymiánový</a:t>
            </a:r>
            <a:endParaRPr lang="sk-SK" dirty="0">
              <a:solidFill>
                <a:schemeClr val="bg2">
                  <a:lumMod val="25000"/>
                </a:schemeClr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  <a:reflection blurRad="6350" stA="50000" endA="300" endPos="50000" dist="29997" dir="5400000" sy="-100000" algn="bl" rotWithShape="0"/>
              </a:effectLst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76200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149080"/>
            <a:ext cx="3422185" cy="2566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>
                <a:solidFill>
                  <a:schemeClr val="bg2">
                    <a:lumMod val="25000"/>
                  </a:schemeClr>
                </a:solidFill>
              </a:rPr>
              <a:t>SUMEC ZÁPADNÝ</a:t>
            </a:r>
          </a:p>
          <a:p>
            <a:r>
              <a:rPr lang="sk-SK" dirty="0"/>
              <a:t>Žije v pomaly tečúcich až stojatých vodách.</a:t>
            </a:r>
          </a:p>
          <a:p>
            <a:r>
              <a:rPr lang="sk-SK" dirty="0"/>
              <a:t>Má 2 dlhé a 4 kratšie fúziky na hlave.</a:t>
            </a:r>
          </a:p>
          <a:p>
            <a:r>
              <a:rPr lang="sk-SK" dirty="0"/>
              <a:t>Má dlhú análnu plutvu.</a:t>
            </a:r>
          </a:p>
          <a:p>
            <a:r>
              <a:rPr lang="sk-SK" dirty="0"/>
              <a:t>Veľmi veľká ryba, 70 kg a až 2 m.</a:t>
            </a:r>
          </a:p>
          <a:p>
            <a:r>
              <a:rPr lang="sk-SK" dirty="0"/>
              <a:t>Je </a:t>
            </a:r>
            <a:r>
              <a:rPr lang="sk-SK" dirty="0">
                <a:solidFill>
                  <a:schemeClr val="bg2">
                    <a:lumMod val="25000"/>
                  </a:schemeClr>
                </a:solidFill>
              </a:rPr>
              <a:t>dravý</a:t>
            </a:r>
            <a:r>
              <a:rPr lang="sk-SK" dirty="0"/>
              <a:t>.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4149080"/>
            <a:ext cx="6100762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chemeClr val="bg2">
                    <a:lumMod val="2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Sumec západný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857232"/>
            <a:ext cx="3833816" cy="5672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BIG%20Catfis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564904"/>
            <a:ext cx="4406900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>
                <a:solidFill>
                  <a:schemeClr val="bg2">
                    <a:lumMod val="25000"/>
                  </a:schemeClr>
                </a:solidFill>
              </a:rPr>
              <a:t>ŠŤUKA SEVERNÁ</a:t>
            </a:r>
          </a:p>
          <a:p>
            <a:r>
              <a:rPr lang="sk-SK" dirty="0"/>
              <a:t>Žije v pomaly tečúcich až stojatých vodách.</a:t>
            </a:r>
          </a:p>
          <a:p>
            <a:r>
              <a:rPr lang="sk-SK" dirty="0"/>
              <a:t>Má dlhú hlavu a hlboko rozštiepené ústa.</a:t>
            </a:r>
          </a:p>
          <a:p>
            <a:r>
              <a:rPr lang="sk-SK" dirty="0"/>
              <a:t>Je </a:t>
            </a:r>
            <a:r>
              <a:rPr lang="sk-SK" dirty="0">
                <a:solidFill>
                  <a:schemeClr val="bg2">
                    <a:lumMod val="25000"/>
                  </a:schemeClr>
                </a:solidFill>
              </a:rPr>
              <a:t>dravá</a:t>
            </a:r>
            <a:r>
              <a:rPr lang="sk-SK" dirty="0"/>
              <a:t>.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4005064"/>
            <a:ext cx="5493990" cy="1648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chemeClr val="bg2">
                    <a:lumMod val="2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Šťuka severná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836712"/>
            <a:ext cx="3454674" cy="259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44824"/>
            <a:ext cx="428628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štuk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1" y="3776223"/>
            <a:ext cx="3456384" cy="2642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>
                <a:solidFill>
                  <a:schemeClr val="bg2">
                    <a:lumMod val="25000"/>
                  </a:schemeClr>
                </a:solidFill>
              </a:rPr>
              <a:t>ÚHOR EURÓPSKY</a:t>
            </a:r>
          </a:p>
          <a:p>
            <a:r>
              <a:rPr lang="sk-SK" dirty="0"/>
              <a:t>Má štíhle </a:t>
            </a:r>
            <a:r>
              <a:rPr lang="sk-SK" dirty="0">
                <a:solidFill>
                  <a:schemeClr val="bg2">
                    <a:lumMod val="25000"/>
                  </a:schemeClr>
                </a:solidFill>
              </a:rPr>
              <a:t>hadovité telo </a:t>
            </a:r>
            <a:r>
              <a:rPr lang="sk-SK" dirty="0"/>
              <a:t>s drobnými šupinami.</a:t>
            </a:r>
          </a:p>
          <a:p>
            <a:r>
              <a:rPr lang="sk-SK" dirty="0"/>
              <a:t>Nemá brušné plutvy</a:t>
            </a:r>
          </a:p>
          <a:p>
            <a:r>
              <a:rPr lang="sk-SK" dirty="0"/>
              <a:t>Zimu prespí zahrabaný v bahne.</a:t>
            </a:r>
          </a:p>
          <a:p>
            <a:r>
              <a:rPr lang="sk-SK" dirty="0"/>
              <a:t>Je </a:t>
            </a:r>
            <a:r>
              <a:rPr lang="sk-SK" dirty="0">
                <a:solidFill>
                  <a:schemeClr val="bg2">
                    <a:lumMod val="25000"/>
                  </a:schemeClr>
                </a:solidFill>
              </a:rPr>
              <a:t>dravý</a:t>
            </a:r>
            <a:r>
              <a:rPr lang="sk-SK" dirty="0"/>
              <a:t>. </a:t>
            </a:r>
          </a:p>
        </p:txBody>
      </p:sp>
      <p:pic>
        <p:nvPicPr>
          <p:cNvPr id="5" name="Picture 9" descr="úh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4293096"/>
            <a:ext cx="7370763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chemeClr val="bg2">
                    <a:lumMod val="2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Úhor európsky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8840"/>
            <a:ext cx="5286380" cy="3314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124744"/>
            <a:ext cx="3672408" cy="2327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3789040"/>
            <a:ext cx="3702169" cy="245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>
                <a:solidFill>
                  <a:schemeClr val="bg2">
                    <a:lumMod val="25000"/>
                  </a:schemeClr>
                </a:solidFill>
              </a:rPr>
              <a:t>OSTRIEŽ ZELENKASTÝ</a:t>
            </a:r>
          </a:p>
          <a:p>
            <a:r>
              <a:rPr lang="sk-SK" dirty="0"/>
              <a:t>Žije v riekach a priehradách.</a:t>
            </a:r>
          </a:p>
          <a:p>
            <a:r>
              <a:rPr lang="sk-SK" dirty="0"/>
              <a:t>Má </a:t>
            </a:r>
            <a:r>
              <a:rPr lang="sk-SK" dirty="0">
                <a:solidFill>
                  <a:schemeClr val="bg2">
                    <a:lumMod val="25000"/>
                  </a:schemeClr>
                </a:solidFill>
              </a:rPr>
              <a:t>2 chrbtové plutvy</a:t>
            </a:r>
            <a:r>
              <a:rPr lang="sk-SK" dirty="0"/>
              <a:t>, predná má </a:t>
            </a:r>
            <a:r>
              <a:rPr lang="sk-SK" dirty="0">
                <a:solidFill>
                  <a:schemeClr val="bg2">
                    <a:lumMod val="25000"/>
                  </a:schemeClr>
                </a:solidFill>
              </a:rPr>
              <a:t>kostené lúče.</a:t>
            </a:r>
          </a:p>
          <a:p>
            <a:r>
              <a:rPr lang="sk-SK" dirty="0"/>
              <a:t>Je </a:t>
            </a:r>
            <a:r>
              <a:rPr lang="sk-SK" dirty="0">
                <a:solidFill>
                  <a:schemeClr val="bg2">
                    <a:lumMod val="25000"/>
                  </a:schemeClr>
                </a:solidFill>
              </a:rPr>
              <a:t>dravý</a:t>
            </a:r>
            <a:r>
              <a:rPr lang="sk-SK" dirty="0"/>
              <a:t>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3861048"/>
            <a:ext cx="3867155" cy="2114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Rovná spojovacia šípka 3">
            <a:extLst>
              <a:ext uri="{FF2B5EF4-FFF2-40B4-BE49-F238E27FC236}">
                <a16:creationId xmlns:a16="http://schemas.microsoft.com/office/drawing/2014/main" id="{A318F3B7-3858-4A0F-B551-2ABE303AB528}"/>
              </a:ext>
            </a:extLst>
          </p:cNvPr>
          <p:cNvCxnSpPr/>
          <p:nvPr/>
        </p:nvCxnSpPr>
        <p:spPr>
          <a:xfrm flipH="1">
            <a:off x="6084168" y="2780928"/>
            <a:ext cx="1080120" cy="12241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800" b="1" dirty="0">
                <a:solidFill>
                  <a:schemeClr val="bg2">
                    <a:lumMod val="25000"/>
                  </a:schemeClr>
                </a:solidFill>
              </a:rPr>
              <a:t>Telo</a:t>
            </a:r>
            <a:r>
              <a:rPr lang="sk-SK" sz="2800" dirty="0"/>
              <a:t>: hlava, trup, chvost</a:t>
            </a:r>
          </a:p>
          <a:p>
            <a:r>
              <a:rPr lang="sk-SK" sz="2800" dirty="0"/>
              <a:t>Pokrývajú ho </a:t>
            </a:r>
            <a:r>
              <a:rPr lang="sk-SK" sz="2800" b="1" dirty="0">
                <a:solidFill>
                  <a:schemeClr val="bg2">
                    <a:lumMod val="25000"/>
                  </a:schemeClr>
                </a:solidFill>
              </a:rPr>
              <a:t>šupiny</a:t>
            </a:r>
          </a:p>
          <a:p>
            <a:r>
              <a:rPr lang="sk-SK" sz="2800" b="1" dirty="0">
                <a:solidFill>
                  <a:schemeClr val="bg2">
                    <a:lumMod val="25000"/>
                  </a:schemeClr>
                </a:solidFill>
              </a:rPr>
              <a:t>HLAVA-</a:t>
            </a:r>
            <a:r>
              <a:rPr lang="sk-SK" sz="2800" dirty="0"/>
              <a:t> oči, ústa, hmatové orgány, čuchové jamky</a:t>
            </a:r>
          </a:p>
          <a:p>
            <a:r>
              <a:rPr lang="sk-SK" sz="2800" b="1" dirty="0">
                <a:solidFill>
                  <a:schemeClr val="bg2">
                    <a:lumMod val="25000"/>
                  </a:schemeClr>
                </a:solidFill>
              </a:rPr>
              <a:t>TRUP- </a:t>
            </a:r>
            <a:r>
              <a:rPr lang="sk-SK" sz="2800" dirty="0"/>
              <a:t>bočná čiara, plutvy</a:t>
            </a:r>
          </a:p>
          <a:p>
            <a:r>
              <a:rPr lang="sk-SK" sz="2800" b="1" dirty="0">
                <a:solidFill>
                  <a:schemeClr val="bg2">
                    <a:lumMod val="25000"/>
                  </a:schemeClr>
                </a:solidFill>
              </a:rPr>
              <a:t>PLUTVY:</a:t>
            </a:r>
          </a:p>
          <a:p>
            <a:pPr lvl="1">
              <a:buFontTx/>
              <a:buChar char="-"/>
            </a:pPr>
            <a:r>
              <a:rPr lang="sk-SK" sz="2800" i="1" u="sng" dirty="0">
                <a:solidFill>
                  <a:schemeClr val="bg2">
                    <a:lumMod val="25000"/>
                  </a:schemeClr>
                </a:solidFill>
              </a:rPr>
              <a:t>párové</a:t>
            </a:r>
            <a:r>
              <a:rPr lang="sk-SK" sz="2800" dirty="0">
                <a:solidFill>
                  <a:schemeClr val="bg2">
                    <a:lumMod val="25000"/>
                  </a:schemeClr>
                </a:solidFill>
              </a:rPr>
              <a:t>:</a:t>
            </a:r>
            <a:r>
              <a:rPr lang="sk-SK" sz="2800" dirty="0"/>
              <a:t> prsná, brušná</a:t>
            </a:r>
          </a:p>
          <a:p>
            <a:pPr lvl="1">
              <a:buFontTx/>
              <a:buChar char="-"/>
            </a:pPr>
            <a:r>
              <a:rPr lang="sk-SK" sz="2800" i="1" u="sng" dirty="0">
                <a:solidFill>
                  <a:schemeClr val="bg2">
                    <a:lumMod val="25000"/>
                  </a:schemeClr>
                </a:solidFill>
              </a:rPr>
              <a:t>nepárové</a:t>
            </a:r>
            <a:r>
              <a:rPr lang="sk-SK" sz="2800" dirty="0">
                <a:solidFill>
                  <a:schemeClr val="bg2">
                    <a:lumMod val="25000"/>
                  </a:schemeClr>
                </a:solidFill>
              </a:rPr>
              <a:t>:</a:t>
            </a:r>
            <a:r>
              <a:rPr lang="sk-SK" sz="2800" dirty="0"/>
              <a:t> análna, chrbtová, chvostová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260648"/>
            <a:ext cx="3214711" cy="1968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ĺžnik 5"/>
          <p:cNvSpPr/>
          <p:nvPr/>
        </p:nvSpPr>
        <p:spPr>
          <a:xfrm>
            <a:off x="-1476672" y="116632"/>
            <a:ext cx="879477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b="1" dirty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Stavba tela ryby</a:t>
            </a:r>
            <a:endParaRPr lang="sk-SK" sz="5400" b="1" cap="none" spc="0" dirty="0">
              <a:ln w="11430"/>
              <a:solidFill>
                <a:schemeClr val="bg2">
                  <a:lumMod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0000" endA="300" endPos="50000" dist="29997" dir="5400000" sy="-100000" algn="bl" rotWithShape="0"/>
              </a:effectLst>
            </a:endParaRPr>
          </a:p>
        </p:txBody>
      </p:sp>
    </p:spTree>
  </p:cSld>
  <p:clrMapOvr>
    <a:masterClrMapping/>
  </p:clrMapOvr>
  <p:transition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chemeClr val="bg2">
                    <a:lumMod val="2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Ostriež zelenkastý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00808"/>
            <a:ext cx="4429156" cy="332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6490" y="1340768"/>
            <a:ext cx="3458417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4365104"/>
            <a:ext cx="3456384" cy="1581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k-SK" dirty="0"/>
              <a:t>Ryby (väčšinou morské) majú značný význam pre výživu ľudstva. Mäso je </a:t>
            </a:r>
            <a:r>
              <a:rPr lang="sk-SK" dirty="0">
                <a:solidFill>
                  <a:schemeClr val="bg2">
                    <a:lumMod val="50000"/>
                  </a:schemeClr>
                </a:solidFill>
              </a:rPr>
              <a:t>ľahko stráviteľné</a:t>
            </a:r>
            <a:r>
              <a:rPr lang="sk-SK" dirty="0"/>
              <a:t>, bohaté na </a:t>
            </a:r>
            <a:r>
              <a:rPr lang="sk-SK" dirty="0">
                <a:solidFill>
                  <a:schemeClr val="bg2">
                    <a:lumMod val="50000"/>
                  </a:schemeClr>
                </a:solidFill>
              </a:rPr>
              <a:t>vitamín D</a:t>
            </a:r>
            <a:r>
              <a:rPr lang="sk-SK" dirty="0"/>
              <a:t>.</a:t>
            </a:r>
          </a:p>
          <a:p>
            <a:pPr eaLnBrk="1" hangingPunct="1"/>
            <a:endParaRPr lang="sk-SK" dirty="0"/>
          </a:p>
          <a:p>
            <a:pPr eaLnBrk="1" hangingPunct="1"/>
            <a:r>
              <a:rPr lang="sk-SK" dirty="0"/>
              <a:t>Ryby sú pre športových rybárov nielen zdrojom mäsa, ale ich lovenie je zdrojom oddychu a relaxácie. </a:t>
            </a:r>
          </a:p>
        </p:txBody>
      </p:sp>
      <p:sp>
        <p:nvSpPr>
          <p:cNvPr id="4" name="Obdĺžnik 3"/>
          <p:cNvSpPr/>
          <p:nvPr/>
        </p:nvSpPr>
        <p:spPr>
          <a:xfrm>
            <a:off x="1667198" y="116632"/>
            <a:ext cx="58096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b="1" dirty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Význam rýb</a:t>
            </a:r>
            <a:endParaRPr lang="sk-SK" sz="5400" b="1" cap="none" spc="0" dirty="0">
              <a:ln w="11430"/>
              <a:solidFill>
                <a:schemeClr val="bg2">
                  <a:lumMod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0000" endA="300" endPos="50000" dist="29997" dir="5400000" sy="-100000" algn="bl" rotWithShape="0"/>
              </a:effectLst>
            </a:endParaRPr>
          </a:p>
        </p:txBody>
      </p:sp>
    </p:spTree>
  </p:cSld>
  <p:clrMapOvr>
    <a:masterClrMapping/>
  </p:clrMapOvr>
  <p:transition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ĺžnik 5">
            <a:extLst>
              <a:ext uri="{FF2B5EF4-FFF2-40B4-BE49-F238E27FC236}">
                <a16:creationId xmlns:a16="http://schemas.microsoft.com/office/drawing/2014/main" id="{F701C882-C92A-464A-9A67-71F21DF7181A}"/>
              </a:ext>
            </a:extLst>
          </p:cNvPr>
          <p:cNvSpPr/>
          <p:nvPr/>
        </p:nvSpPr>
        <p:spPr>
          <a:xfrm>
            <a:off x="683568" y="1843950"/>
            <a:ext cx="80648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dirty="0">
                <a:solidFill>
                  <a:srgbClr val="FF0000"/>
                </a:solidFill>
              </a:rPr>
              <a:t>D.Ú</a:t>
            </a:r>
          </a:p>
          <a:p>
            <a:r>
              <a:rPr lang="sk-SK" sz="2800" dirty="0">
                <a:solidFill>
                  <a:srgbClr val="FF0000"/>
                </a:solidFill>
              </a:rPr>
              <a:t>Nakresli si do zošita potravový reťazec vodných organizmov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k-SK" sz="2800" dirty="0"/>
              <a:t>musíš napísať konkrétny druh bezstavovca, ryby, vodného/brehového vtáka</a:t>
            </a:r>
          </a:p>
          <a:p>
            <a:endParaRPr lang="sk-SK" sz="2800" dirty="0"/>
          </a:p>
          <a:p>
            <a:r>
              <a:rPr lang="sk-SK" sz="2400" dirty="0"/>
              <a:t>Pomôcka: baktérie – vodné bezstavovce – ryba - vták</a:t>
            </a:r>
          </a:p>
        </p:txBody>
      </p:sp>
    </p:spTree>
  </p:cSld>
  <p:clrMapOvr>
    <a:masterClrMapping/>
  </p:clrMapOvr>
  <p:transition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832"/>
            <a:ext cx="8229600" cy="4090459"/>
          </a:xfrm>
        </p:spPr>
        <p:txBody>
          <a:bodyPr/>
          <a:lstStyle/>
          <a:p>
            <a:pPr eaLnBrk="1" hangingPunct="1"/>
            <a:r>
              <a:rPr lang="sk-SK" dirty="0"/>
              <a:t>Lososy – kaviár- ikry rýb </a:t>
            </a:r>
          </a:p>
          <a:p>
            <a:pPr eaLnBrk="1" hangingPunct="1"/>
            <a:r>
              <a:rPr lang="sk-SK" dirty="0"/>
              <a:t>Slede</a:t>
            </a:r>
          </a:p>
          <a:p>
            <a:pPr eaLnBrk="1" hangingPunct="1"/>
            <a:r>
              <a:rPr lang="sk-SK" dirty="0"/>
              <a:t>Makrela</a:t>
            </a:r>
          </a:p>
          <a:p>
            <a:pPr eaLnBrk="1" hangingPunct="1"/>
            <a:r>
              <a:rPr lang="sk-SK" dirty="0"/>
              <a:t>Tuniak</a:t>
            </a:r>
          </a:p>
          <a:p>
            <a:pPr eaLnBrk="1" hangingPunct="1"/>
            <a:r>
              <a:rPr lang="sk-SK" dirty="0"/>
              <a:t>Treska</a:t>
            </a:r>
          </a:p>
          <a:p>
            <a:pPr eaLnBrk="1" hangingPunct="1"/>
            <a:r>
              <a:rPr lang="sk-SK" dirty="0"/>
              <a:t>Sardinka</a:t>
            </a:r>
          </a:p>
          <a:p>
            <a:pPr eaLnBrk="1" hangingPunct="1"/>
            <a:endParaRPr lang="sk-SK" dirty="0"/>
          </a:p>
          <a:p>
            <a:pPr eaLnBrk="1" hangingPunct="1">
              <a:buFont typeface="Wingdings" pitchFamily="2" charset="2"/>
              <a:buNone/>
            </a:pPr>
            <a:endParaRPr lang="sk-SK" dirty="0"/>
          </a:p>
        </p:txBody>
      </p:sp>
      <p:sp>
        <p:nvSpPr>
          <p:cNvPr id="4" name="Obdĺžnik 3"/>
          <p:cNvSpPr/>
          <p:nvPr/>
        </p:nvSpPr>
        <p:spPr>
          <a:xfrm>
            <a:off x="1667198" y="188640"/>
            <a:ext cx="5809604" cy="13542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b="1" dirty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Morské ryby </a:t>
            </a:r>
          </a:p>
          <a:p>
            <a:pPr algn="ctr"/>
            <a:r>
              <a:rPr lang="sk-SK" sz="2800" b="1" dirty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(l</a:t>
            </a:r>
            <a:r>
              <a:rPr lang="sk-SK" sz="2800" b="1" cap="none" spc="0" dirty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en pre zaujímavosť)</a:t>
            </a:r>
            <a:endParaRPr lang="sk-SK" sz="5400" b="1" cap="none" spc="0" dirty="0">
              <a:ln w="11430"/>
              <a:solidFill>
                <a:schemeClr val="bg2">
                  <a:lumMod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0000" endA="300" endPos="50000" dist="29997" dir="5400000" sy="-100000" algn="bl" rotWithShape="0"/>
              </a:effectLst>
            </a:endParaRPr>
          </a:p>
        </p:txBody>
      </p:sp>
    </p:spTree>
  </p:cSld>
  <p:clrMapOvr>
    <a:masterClrMapping/>
  </p:clrMapOvr>
  <p:transition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_loso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836712"/>
            <a:ext cx="4131677" cy="1412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9424" y="2564904"/>
            <a:ext cx="5184576" cy="169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1592" y="4293096"/>
            <a:ext cx="3672408" cy="206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BlokTextu 6"/>
          <p:cNvSpPr txBox="1"/>
          <p:nvPr/>
        </p:nvSpPr>
        <p:spPr>
          <a:xfrm>
            <a:off x="755576" y="1484784"/>
            <a:ext cx="1226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dirty="0">
                <a:solidFill>
                  <a:schemeClr val="bg2">
                    <a:lumMod val="25000"/>
                  </a:schemeClr>
                </a:solidFill>
              </a:rPr>
              <a:t>losos</a:t>
            </a:r>
          </a:p>
        </p:txBody>
      </p:sp>
      <p:sp>
        <p:nvSpPr>
          <p:cNvPr id="8" name="BlokTextu 7"/>
          <p:cNvSpPr txBox="1"/>
          <p:nvPr/>
        </p:nvSpPr>
        <p:spPr>
          <a:xfrm>
            <a:off x="755576" y="3140968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chemeClr val="bg2">
                    <a:lumMod val="25000"/>
                  </a:schemeClr>
                </a:solidFill>
              </a:rPr>
              <a:t>sleď</a:t>
            </a:r>
          </a:p>
        </p:txBody>
      </p:sp>
      <p:sp>
        <p:nvSpPr>
          <p:cNvPr id="9" name="BlokTextu 8"/>
          <p:cNvSpPr txBox="1"/>
          <p:nvPr/>
        </p:nvSpPr>
        <p:spPr>
          <a:xfrm>
            <a:off x="755576" y="4941168"/>
            <a:ext cx="22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chemeClr val="bg2">
                    <a:lumMod val="25000"/>
                  </a:schemeClr>
                </a:solidFill>
              </a:rPr>
              <a:t>makrela</a:t>
            </a:r>
          </a:p>
        </p:txBody>
      </p:sp>
      <p:cxnSp>
        <p:nvCxnSpPr>
          <p:cNvPr id="11" name="Rovná spojovacia šípka 10"/>
          <p:cNvCxnSpPr/>
          <p:nvPr/>
        </p:nvCxnSpPr>
        <p:spPr>
          <a:xfrm>
            <a:off x="2195736" y="1772816"/>
            <a:ext cx="1728192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ovná spojovacia šípka 12"/>
          <p:cNvCxnSpPr/>
          <p:nvPr/>
        </p:nvCxnSpPr>
        <p:spPr>
          <a:xfrm>
            <a:off x="1907704" y="3429000"/>
            <a:ext cx="1728192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ovná spojovacia šípka 14"/>
          <p:cNvCxnSpPr/>
          <p:nvPr/>
        </p:nvCxnSpPr>
        <p:spPr>
          <a:xfrm>
            <a:off x="2699792" y="5229200"/>
            <a:ext cx="1872208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548680"/>
            <a:ext cx="2381583" cy="1571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348880"/>
            <a:ext cx="3362325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4653136"/>
            <a:ext cx="2831317" cy="1061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BlokTextu 7"/>
          <p:cNvSpPr txBox="1"/>
          <p:nvPr/>
        </p:nvSpPr>
        <p:spPr>
          <a:xfrm>
            <a:off x="5364088" y="1196752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chemeClr val="bg2">
                    <a:lumMod val="25000"/>
                  </a:schemeClr>
                </a:solidFill>
              </a:rPr>
              <a:t>tuniak</a:t>
            </a:r>
          </a:p>
        </p:txBody>
      </p:sp>
      <p:sp>
        <p:nvSpPr>
          <p:cNvPr id="9" name="BlokTextu 8"/>
          <p:cNvSpPr txBox="1"/>
          <p:nvPr/>
        </p:nvSpPr>
        <p:spPr>
          <a:xfrm>
            <a:off x="5436096" y="3140968"/>
            <a:ext cx="1412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dirty="0">
                <a:solidFill>
                  <a:schemeClr val="bg2">
                    <a:lumMod val="25000"/>
                  </a:schemeClr>
                </a:solidFill>
              </a:rPr>
              <a:t>treska</a:t>
            </a:r>
          </a:p>
        </p:txBody>
      </p:sp>
      <p:sp>
        <p:nvSpPr>
          <p:cNvPr id="10" name="BlokTextu 9"/>
          <p:cNvSpPr txBox="1"/>
          <p:nvPr/>
        </p:nvSpPr>
        <p:spPr>
          <a:xfrm>
            <a:off x="5508104" y="4869160"/>
            <a:ext cx="1887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chemeClr val="bg2">
                    <a:lumMod val="25000"/>
                  </a:schemeClr>
                </a:solidFill>
              </a:rPr>
              <a:t>sardinka</a:t>
            </a:r>
          </a:p>
        </p:txBody>
      </p:sp>
      <p:cxnSp>
        <p:nvCxnSpPr>
          <p:cNvPr id="12" name="Rovná spojovacia šípka 11"/>
          <p:cNvCxnSpPr/>
          <p:nvPr/>
        </p:nvCxnSpPr>
        <p:spPr>
          <a:xfrm rot="10800000">
            <a:off x="4067944" y="1484784"/>
            <a:ext cx="1224136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ovná spojovacia šípka 13"/>
          <p:cNvCxnSpPr/>
          <p:nvPr/>
        </p:nvCxnSpPr>
        <p:spPr>
          <a:xfrm rot="10800000">
            <a:off x="4427984" y="3356992"/>
            <a:ext cx="936104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ovná spojovacia šípka 15"/>
          <p:cNvCxnSpPr/>
          <p:nvPr/>
        </p:nvCxnSpPr>
        <p:spPr>
          <a:xfrm rot="10800000">
            <a:off x="4355976" y="5157192"/>
            <a:ext cx="1008112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 4"/>
          <p:cNvSpPr/>
          <p:nvPr/>
        </p:nvSpPr>
        <p:spPr>
          <a:xfrm>
            <a:off x="2041499" y="2132857"/>
            <a:ext cx="506100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k-SK" sz="7200" b="1" dirty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K O N I E C</a:t>
            </a:r>
            <a:endParaRPr lang="sk-SK" sz="7200" b="1" cap="none" spc="0" dirty="0">
              <a:ln w="11430"/>
              <a:solidFill>
                <a:schemeClr val="bg2">
                  <a:lumMod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0000" endA="300" endPos="50000" dist="29997" dir="5400000" sy="-100000" algn="bl" rotWithShape="0"/>
              </a:effectLst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1667198" y="4365104"/>
            <a:ext cx="580960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k-SK" sz="3600" b="1" dirty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Ďakujem za pozornosť</a:t>
            </a:r>
            <a:endParaRPr lang="sk-SK" sz="3600" b="1" cap="none" spc="0" dirty="0">
              <a:ln w="11430"/>
              <a:solidFill>
                <a:schemeClr val="bg2">
                  <a:lumMod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0000" endA="300" endPos="50000" dist="29997" dir="5400000" sy="-100000" algn="bl" rotWithShape="0"/>
              </a:effectLst>
            </a:endParaRPr>
          </a:p>
        </p:txBody>
      </p:sp>
    </p:spTree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8779627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dĺžnik 3"/>
          <p:cNvSpPr/>
          <p:nvPr/>
        </p:nvSpPr>
        <p:spPr>
          <a:xfrm>
            <a:off x="-1260648" y="116632"/>
            <a:ext cx="873745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b="1" dirty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Stavba tela kapra</a:t>
            </a:r>
            <a:endParaRPr lang="sk-SK" sz="5400" b="1" cap="none" spc="0" dirty="0">
              <a:ln w="11430"/>
              <a:solidFill>
                <a:schemeClr val="bg2">
                  <a:lumMod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0000" endA="300" endPos="50000" dist="29997" dir="5400000" sy="-100000" algn="bl" rotWithShape="0"/>
              </a:effectLst>
            </a:endParaRP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3F234778-72AB-4615-976F-66F14CD31B4F}"/>
              </a:ext>
            </a:extLst>
          </p:cNvPr>
          <p:cNvSpPr txBox="1"/>
          <p:nvPr/>
        </p:nvSpPr>
        <p:spPr>
          <a:xfrm>
            <a:off x="3995936" y="6017544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rgbClr val="FF0000"/>
                </a:solidFill>
              </a:rPr>
              <a:t>TREBA DO ZOŠITA </a:t>
            </a:r>
            <a:r>
              <a:rPr lang="sk-SK" dirty="0">
                <a:solidFill>
                  <a:srgbClr val="FF0000"/>
                </a:solidFill>
              </a:rPr>
              <a:t>(jednoduchý nákres kapra a popis)</a:t>
            </a:r>
            <a:endParaRPr lang="sk-SK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Ryby dýchajú </a:t>
            </a:r>
            <a:r>
              <a:rPr lang="sk-SK" b="1" dirty="0">
                <a:solidFill>
                  <a:schemeClr val="bg2">
                    <a:lumMod val="25000"/>
                  </a:schemeClr>
                </a:solidFill>
              </a:rPr>
              <a:t>žiabrami </a:t>
            </a:r>
            <a:r>
              <a:rPr lang="sk-SK" dirty="0"/>
              <a:t>kyslík rozpustený vo vode</a:t>
            </a:r>
          </a:p>
          <a:p>
            <a:pPr>
              <a:buNone/>
            </a:pPr>
            <a:endParaRPr lang="sk-SK" i="1" u="sng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204864"/>
            <a:ext cx="52387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ĺžnik 5"/>
          <p:cNvSpPr/>
          <p:nvPr/>
        </p:nvSpPr>
        <p:spPr>
          <a:xfrm>
            <a:off x="-1548680" y="188640"/>
            <a:ext cx="662473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b="1" dirty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Dýchanie</a:t>
            </a:r>
            <a:endParaRPr lang="sk-SK" sz="5400" b="1" cap="none" spc="0" dirty="0">
              <a:ln w="11430"/>
              <a:solidFill>
                <a:schemeClr val="bg2">
                  <a:lumMod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0000" endA="300" endPos="50000" dist="29997" dir="5400000" sy="-100000" algn="bl" rotWithShape="0"/>
              </a:effectLst>
            </a:endParaRPr>
          </a:p>
        </p:txBody>
      </p:sp>
    </p:spTree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018451"/>
          </a:xfrm>
        </p:spPr>
        <p:txBody>
          <a:bodyPr/>
          <a:lstStyle/>
          <a:p>
            <a:r>
              <a:rPr lang="sk-SK" dirty="0"/>
              <a:t>Ryby oddeleného pohlavia:</a:t>
            </a:r>
          </a:p>
          <a:p>
            <a:pPr>
              <a:buFontTx/>
              <a:buChar char="-"/>
            </a:pPr>
            <a:r>
              <a:rPr lang="sk-SK" dirty="0"/>
              <a:t>samičie pohlavné bunky: </a:t>
            </a:r>
            <a:r>
              <a:rPr lang="sk-SK" b="1" dirty="0">
                <a:solidFill>
                  <a:schemeClr val="bg2">
                    <a:lumMod val="25000"/>
                  </a:schemeClr>
                </a:solidFill>
              </a:rPr>
              <a:t>vajíčka- ikry</a:t>
            </a:r>
          </a:p>
          <a:p>
            <a:pPr>
              <a:buFontTx/>
              <a:buChar char="-"/>
            </a:pPr>
            <a:r>
              <a:rPr lang="sk-SK" dirty="0"/>
              <a:t>samčie pohlavné bunky: </a:t>
            </a:r>
            <a:r>
              <a:rPr lang="sk-SK" b="1" dirty="0">
                <a:solidFill>
                  <a:schemeClr val="bg2">
                    <a:lumMod val="25000"/>
                  </a:schemeClr>
                </a:solidFill>
              </a:rPr>
              <a:t>spermie</a:t>
            </a:r>
          </a:p>
          <a:p>
            <a:pPr>
              <a:buFontTx/>
              <a:buChar char="-"/>
            </a:pPr>
            <a:r>
              <a:rPr lang="sk-SK" dirty="0"/>
              <a:t>obdobie párenie: </a:t>
            </a:r>
            <a:r>
              <a:rPr lang="sk-SK" b="1" dirty="0">
                <a:solidFill>
                  <a:schemeClr val="bg2">
                    <a:lumMod val="25000"/>
                  </a:schemeClr>
                </a:solidFill>
              </a:rPr>
              <a:t>neresenie</a:t>
            </a:r>
          </a:p>
          <a:p>
            <a:pPr>
              <a:buFontTx/>
              <a:buChar char="-"/>
            </a:pPr>
            <a:r>
              <a:rPr lang="sk-SK" b="1" dirty="0">
                <a:solidFill>
                  <a:schemeClr val="bg2">
                    <a:lumMod val="25000"/>
                  </a:schemeClr>
                </a:solidFill>
              </a:rPr>
              <a:t>vonkajšie oplodnenie</a:t>
            </a:r>
          </a:p>
          <a:p>
            <a:pPr>
              <a:buFontTx/>
              <a:buChar char="-"/>
            </a:pPr>
            <a:r>
              <a:rPr lang="sk-SK" dirty="0"/>
              <a:t>malá rybka- </a:t>
            </a:r>
            <a:r>
              <a:rPr lang="sk-SK" b="1" dirty="0">
                <a:solidFill>
                  <a:schemeClr val="bg2">
                    <a:lumMod val="25000"/>
                  </a:schemeClr>
                </a:solidFill>
              </a:rPr>
              <a:t>plôdik</a:t>
            </a:r>
          </a:p>
          <a:p>
            <a:endParaRPr lang="sk-SK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260648"/>
            <a:ext cx="2243140" cy="1257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4034746"/>
            <a:ext cx="3557585" cy="2631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ĺžnik 6"/>
          <p:cNvSpPr/>
          <p:nvPr/>
        </p:nvSpPr>
        <p:spPr>
          <a:xfrm>
            <a:off x="-2196752" y="188640"/>
            <a:ext cx="1015312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b="1" dirty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Rozmnožovanie</a:t>
            </a:r>
            <a:endParaRPr lang="sk-SK" sz="5400" b="1" cap="none" spc="0" dirty="0">
              <a:ln w="11430"/>
              <a:solidFill>
                <a:schemeClr val="bg2">
                  <a:lumMod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0000" endA="300" endPos="50000" dist="29997" dir="5400000" sy="-100000" algn="bl" rotWithShape="0"/>
              </a:effectLst>
            </a:endParaRPr>
          </a:p>
        </p:txBody>
      </p:sp>
      <p:cxnSp>
        <p:nvCxnSpPr>
          <p:cNvPr id="9" name="Rovná spojovacia šípka 8"/>
          <p:cNvCxnSpPr/>
          <p:nvPr/>
        </p:nvCxnSpPr>
        <p:spPr>
          <a:xfrm rot="5400000" flipH="1" flipV="1">
            <a:off x="6876256" y="1700808"/>
            <a:ext cx="1368152" cy="50405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ovná spojovacia šípka 10"/>
          <p:cNvCxnSpPr/>
          <p:nvPr/>
        </p:nvCxnSpPr>
        <p:spPr>
          <a:xfrm>
            <a:off x="4211960" y="4581128"/>
            <a:ext cx="2736304" cy="57606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scan002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2071688" cy="6453187"/>
          </a:xfrm>
          <a:noFill/>
        </p:spPr>
      </p:pic>
      <p:pic>
        <p:nvPicPr>
          <p:cNvPr id="28677" name="Picture 5" descr="egwg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988839"/>
            <a:ext cx="5328592" cy="4285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548680"/>
            <a:ext cx="2243140" cy="1257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ĺžnik 6"/>
          <p:cNvSpPr/>
          <p:nvPr/>
        </p:nvSpPr>
        <p:spPr>
          <a:xfrm>
            <a:off x="1667198" y="260648"/>
            <a:ext cx="988957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k-SK" sz="4000" b="1" dirty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Rozmnožovanie rýb</a:t>
            </a:r>
            <a:endParaRPr lang="sk-SK" sz="4000" b="1" cap="none" spc="0" dirty="0">
              <a:ln w="11430"/>
              <a:solidFill>
                <a:schemeClr val="bg2">
                  <a:lumMod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0000" endA="300" endPos="50000" dist="29997" dir="5400000" sy="-100000" algn="bl" rotWithShape="0"/>
              </a:effectLst>
            </a:endParaRPr>
          </a:p>
        </p:txBody>
      </p:sp>
    </p:spTree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>
                <a:solidFill>
                  <a:schemeClr val="bg2">
                    <a:lumMod val="25000"/>
                  </a:schemeClr>
                </a:solidFill>
              </a:rPr>
              <a:t>KAPOR OBYČAJNÝ</a:t>
            </a:r>
          </a:p>
          <a:p>
            <a:r>
              <a:rPr lang="sk-SK" dirty="0"/>
              <a:t>Žije v pomaly tečúcich vodách a rybníkoch.</a:t>
            </a:r>
          </a:p>
          <a:p>
            <a:r>
              <a:rPr lang="sk-SK" dirty="0"/>
              <a:t>Je </a:t>
            </a:r>
            <a:r>
              <a:rPr lang="sk-SK" dirty="0" err="1">
                <a:solidFill>
                  <a:schemeClr val="bg2">
                    <a:lumMod val="25000"/>
                  </a:schemeClr>
                </a:solidFill>
              </a:rPr>
              <a:t>všežravec</a:t>
            </a:r>
            <a:r>
              <a:rPr lang="sk-SK" dirty="0"/>
              <a:t>.</a:t>
            </a:r>
          </a:p>
          <a:p>
            <a:r>
              <a:rPr lang="sk-SK" dirty="0"/>
              <a:t>Na Slovensku sa chová v rybníkoch.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4221088"/>
            <a:ext cx="452984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ĺžnik 4"/>
          <p:cNvSpPr/>
          <p:nvPr/>
        </p:nvSpPr>
        <p:spPr>
          <a:xfrm>
            <a:off x="-1476672" y="116632"/>
            <a:ext cx="1216935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b="1" dirty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Naše najznámejšie ryby</a:t>
            </a:r>
            <a:endParaRPr lang="sk-SK" sz="5400" b="1" cap="none" spc="0" dirty="0">
              <a:ln w="11430"/>
              <a:solidFill>
                <a:schemeClr val="bg2">
                  <a:lumMod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0000" endA="300" endPos="50000" dist="29997" dir="5400000" sy="-100000" algn="bl" rotWithShape="0"/>
              </a:effectLst>
            </a:endParaRPr>
          </a:p>
        </p:txBody>
      </p:sp>
    </p:spTree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chemeClr val="bg2">
                    <a:lumMod val="2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Kapor obyčajný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3116"/>
            <a:ext cx="5286412" cy="275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3947" y="476672"/>
            <a:ext cx="4123594" cy="2361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3786190"/>
            <a:ext cx="4067172" cy="2871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>
                <a:solidFill>
                  <a:schemeClr val="bg2">
                    <a:lumMod val="25000"/>
                  </a:schemeClr>
                </a:solidFill>
              </a:rPr>
              <a:t>PSTRUH OBYČAJNÝ</a:t>
            </a:r>
          </a:p>
          <a:p>
            <a:r>
              <a:rPr lang="sk-SK" dirty="0"/>
              <a:t>Žije v studených horských potokoch.</a:t>
            </a:r>
          </a:p>
          <a:p>
            <a:r>
              <a:rPr lang="sk-SK" dirty="0"/>
              <a:t>Je </a:t>
            </a:r>
            <a:r>
              <a:rPr lang="sk-SK" dirty="0">
                <a:solidFill>
                  <a:schemeClr val="bg2">
                    <a:lumMod val="25000"/>
                  </a:schemeClr>
                </a:solidFill>
              </a:rPr>
              <a:t>dravý</a:t>
            </a:r>
            <a:r>
              <a:rPr lang="sk-SK" dirty="0"/>
              <a:t>, jeho potravou sú menšie rybky a hmyz.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49377">
            <a:off x="2987824" y="4293096"/>
            <a:ext cx="5253963" cy="1576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la">
  <a:themeElements>
    <a:clrScheme name="Hal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Hal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Hal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242</TotalTime>
  <Words>384</Words>
  <Application>Microsoft Office PowerPoint</Application>
  <PresentationFormat>Prezentácia na obrazovke (4:3)</PresentationFormat>
  <Paragraphs>87</Paragraphs>
  <Slides>26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26</vt:i4>
      </vt:variant>
    </vt:vector>
  </HeadingPairs>
  <TitlesOfParts>
    <vt:vector size="34" baseType="lpstr">
      <vt:lpstr>Arial</vt:lpstr>
      <vt:lpstr>Calibri</vt:lpstr>
      <vt:lpstr>Lucida Sans Unicode</vt:lpstr>
      <vt:lpstr>Verdana</vt:lpstr>
      <vt:lpstr>Wingdings</vt:lpstr>
      <vt:lpstr>Wingdings 2</vt:lpstr>
      <vt:lpstr>Wingdings 3</vt:lpstr>
      <vt:lpstr>Hala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Kapor obyčajný</vt:lpstr>
      <vt:lpstr>Prezentácia programu PowerPoint</vt:lpstr>
      <vt:lpstr>Pstruh obyčajný</vt:lpstr>
      <vt:lpstr>Prezentácia programu PowerPoint</vt:lpstr>
      <vt:lpstr>Lipeň tymiánový</vt:lpstr>
      <vt:lpstr>Prezentácia programu PowerPoint</vt:lpstr>
      <vt:lpstr>Sumec západný</vt:lpstr>
      <vt:lpstr>Prezentácia programu PowerPoint</vt:lpstr>
      <vt:lpstr>Šťuka severná</vt:lpstr>
      <vt:lpstr>Prezentácia programu PowerPoint</vt:lpstr>
      <vt:lpstr>Úhor európsky</vt:lpstr>
      <vt:lpstr>Prezentácia programu PowerPoint</vt:lpstr>
      <vt:lpstr>Ostriež zelenkastý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ZŠ Ruskov 4</dc:creator>
  <cp:lastModifiedBy>Ladislav Fodor</cp:lastModifiedBy>
  <cp:revision>31</cp:revision>
  <dcterms:created xsi:type="dcterms:W3CDTF">2010-03-28T10:18:17Z</dcterms:created>
  <dcterms:modified xsi:type="dcterms:W3CDTF">2020-03-18T09:24:39Z</dcterms:modified>
</cp:coreProperties>
</file>