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72" r:id="rId3"/>
    <p:sldId id="271" r:id="rId4"/>
    <p:sldId id="274" r:id="rId5"/>
    <p:sldId id="273" r:id="rId6"/>
    <p:sldId id="275" r:id="rId7"/>
    <p:sldId id="277" r:id="rId8"/>
    <p:sldId id="278" r:id="rId9"/>
    <p:sldId id="279" r:id="rId10"/>
    <p:sldId id="280" r:id="rId11"/>
    <p:sldId id="285" r:id="rId12"/>
    <p:sldId id="265" r:id="rId13"/>
    <p:sldId id="267" r:id="rId14"/>
    <p:sldId id="286" r:id="rId15"/>
    <p:sldId id="281" r:id="rId16"/>
    <p:sldId id="283" r:id="rId17"/>
    <p:sldId id="268" r:id="rId18"/>
    <p:sldId id="287" r:id="rId19"/>
    <p:sldId id="289" r:id="rId20"/>
    <p:sldId id="269" r:id="rId21"/>
    <p:sldId id="291" r:id="rId22"/>
    <p:sldId id="292" r:id="rId23"/>
    <p:sldId id="290" r:id="rId2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96455-8BF0-482B-9AF2-722048FE82EC}" type="datetimeFigureOut">
              <a:rPr lang="sk-SK" smtClean="0"/>
              <a:pPr/>
              <a:t>19.3.2020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E727-A12D-446C-BF8E-A23699595B2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EB8E-43D1-4D9A-86A7-A430559A3DFE}" type="datetime8">
              <a:rPr lang="sk-SK" smtClean="0"/>
              <a:pPr/>
              <a:t>19.3.2020 13:58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D830-066B-4C56-8F4D-85EFE781C54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F860-995D-4F18-B190-B7B423DD1468}" type="datetime8">
              <a:rPr lang="sk-SK" smtClean="0"/>
              <a:pPr/>
              <a:t>19.3.2020 13:58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D830-066B-4C56-8F4D-85EFE781C54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18AA-9710-41F3-B0D2-15049323F3C0}" type="datetime8">
              <a:rPr lang="sk-SK" smtClean="0"/>
              <a:pPr/>
              <a:t>19.3.2020 13:58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D830-066B-4C56-8F4D-85EFE781C54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7FDB-ECD9-4CAC-90A2-328B90823492}" type="datetime8">
              <a:rPr lang="sk-SK" smtClean="0"/>
              <a:pPr/>
              <a:t>19.3.2020 13:58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D830-066B-4C56-8F4D-85EFE781C54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1ECC-953E-4787-A4E9-4A55C8535939}" type="datetime8">
              <a:rPr lang="sk-SK" smtClean="0"/>
              <a:pPr/>
              <a:t>19.3.2020 13:58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D830-066B-4C56-8F4D-85EFE781C54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9946-BA69-475A-A393-A6C5C4D28494}" type="datetime8">
              <a:rPr lang="sk-SK" smtClean="0"/>
              <a:pPr/>
              <a:t>19.3.2020 13:58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D830-066B-4C56-8F4D-85EFE781C54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FBD4-C1F4-4113-8075-FB0F0E703A2C}" type="datetime8">
              <a:rPr lang="sk-SK" smtClean="0"/>
              <a:pPr/>
              <a:t>19.3.2020 13:58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D830-066B-4C56-8F4D-85EFE781C54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7C92-7565-4E44-BAC2-125A393A1300}" type="datetime8">
              <a:rPr lang="sk-SK" smtClean="0"/>
              <a:pPr/>
              <a:t>19.3.2020 13:58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D830-066B-4C56-8F4D-85EFE781C54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282A-D325-4039-A0E6-A25015AB9C8F}" type="datetime8">
              <a:rPr lang="sk-SK" smtClean="0"/>
              <a:pPr/>
              <a:t>19.3.2020 13:58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D830-066B-4C56-8F4D-85EFE781C54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1FB6-29ED-40B9-86C1-8B46FE4731F2}" type="datetime8">
              <a:rPr lang="sk-SK" smtClean="0"/>
              <a:pPr/>
              <a:t>19.3.2020 13:58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D830-066B-4C56-8F4D-85EFE781C54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2405-3F3C-4ED6-9F7F-EAB17CD5088E}" type="datetime8">
              <a:rPr lang="sk-SK" smtClean="0"/>
              <a:pPr/>
              <a:t>19.3.2020 13:58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D830-066B-4C56-8F4D-85EFE781C54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93C38-1D0F-47CD-860A-51F91551646A}" type="datetime8">
              <a:rPr lang="sk-SK" smtClean="0"/>
              <a:pPr/>
              <a:t>19.3.2020 13:58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0D830-066B-4C56-8F4D-85EFE781C54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4858"/>
          </a:xfrm>
          <a:prstGeom prst="rect">
            <a:avLst/>
          </a:prstGeom>
          <a:noFill/>
        </p:spPr>
      </p:pic>
      <p:sp>
        <p:nvSpPr>
          <p:cNvPr id="5122" name="AutoShape 2" descr="Súvisiaci obrázok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0" y="0"/>
            <a:ext cx="4801314" cy="9694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k-SK" sz="5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Krv a cievy 	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BE42-975E-4E79-B836-4AAF528532F5}" type="datetime8">
              <a:rPr lang="sk-SK" smtClean="0"/>
              <a:pPr/>
              <a:t>19.3.2020 13:58</a:t>
            </a:fld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552"/>
          </a:xfrm>
          <a:prstGeom prst="rect">
            <a:avLst/>
          </a:prstGeom>
          <a:noFill/>
        </p:spPr>
      </p:pic>
      <p:sp>
        <p:nvSpPr>
          <p:cNvPr id="3" name="BlokTextu 2"/>
          <p:cNvSpPr txBox="1">
            <a:spLocks noChangeArrowheads="1"/>
          </p:cNvSpPr>
          <p:nvPr/>
        </p:nvSpPr>
        <p:spPr bwMode="auto">
          <a:xfrm>
            <a:off x="714348" y="500042"/>
            <a:ext cx="657229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4400" dirty="0">
                <a:solidFill>
                  <a:srgbClr val="C00000"/>
                </a:solidFill>
                <a:latin typeface="Century Schoolbook" pitchFamily="18" charset="0"/>
              </a:rPr>
              <a:t>Aká je úloha krvných doštičiek?</a:t>
            </a:r>
          </a:p>
        </p:txBody>
      </p:sp>
      <p:pic>
        <p:nvPicPr>
          <p:cNvPr id="4" name="Obrázok 5"/>
          <p:cNvPicPr>
            <a:picLocks noChangeAspect="1"/>
          </p:cNvPicPr>
          <p:nvPr/>
        </p:nvPicPr>
        <p:blipFill>
          <a:blip r:embed="rId3" cstate="print"/>
          <a:srcRect l="-1225" t="11534" r="50900" b="12398"/>
          <a:stretch>
            <a:fillRect/>
          </a:stretch>
        </p:blipFill>
        <p:spPr bwMode="auto">
          <a:xfrm>
            <a:off x="500034" y="3571876"/>
            <a:ext cx="22463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ublina v tvare zaobleného obdĺžnika 4"/>
          <p:cNvSpPr/>
          <p:nvPr/>
        </p:nvSpPr>
        <p:spPr>
          <a:xfrm>
            <a:off x="2786050" y="3714752"/>
            <a:ext cx="5786478" cy="2500330"/>
          </a:xfrm>
          <a:prstGeom prst="wedgeRoundRectCallout">
            <a:avLst>
              <a:gd name="adj1" fmla="val -60631"/>
              <a:gd name="adj2" fmla="val -18479"/>
              <a:gd name="adj3" fmla="val 16667"/>
            </a:avLst>
          </a:prstGeom>
          <a:solidFill>
            <a:srgbClr val="FFCCFF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i="1" dirty="0">
              <a:solidFill>
                <a:schemeClr val="accent4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KRVNÉ  DOŠTIČKY  POMÁHAJÚ  ZASTAVIŤ  KRVÁCANIE, NAPRÍKLAD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V  PRÍPADE  PORANENIA.</a:t>
            </a:r>
          </a:p>
          <a:p>
            <a:pPr>
              <a:defRPr/>
            </a:pPr>
            <a:r>
              <a:rPr lang="pl-PL" sz="3200" i="1" dirty="0">
                <a:latin typeface="Century Schoolbook" pitchFamily="18" charset="0"/>
              </a:rPr>
              <a:t>	</a:t>
            </a:r>
          </a:p>
        </p:txBody>
      </p:sp>
      <p:sp>
        <p:nvSpPr>
          <p:cNvPr id="1026" name="AutoShape 2" descr="Výsledok vyhľadávania obrázkov pre dopyt red and white blood cell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8" name="Picture 4" descr="Výsledok vyhľadávania obrázkov pre dopyt red and white blood cel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616170"/>
            <a:ext cx="3500462" cy="1969752"/>
          </a:xfrm>
          <a:prstGeom prst="rect">
            <a:avLst/>
          </a:prstGeom>
          <a:noFill/>
        </p:spPr>
      </p:pic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2A02-0F1D-46A5-BC7B-26C1C517DE65}" type="datetime8">
              <a:rPr lang="sk-SK" smtClean="0"/>
              <a:pPr/>
              <a:t>19.3.2020 13:58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552"/>
          </a:xfrm>
          <a:prstGeom prst="rect">
            <a:avLst/>
          </a:prstGeom>
          <a:noFill/>
        </p:spPr>
      </p:pic>
      <p:pic>
        <p:nvPicPr>
          <p:cNvPr id="4" name="Obrázok 5"/>
          <p:cNvPicPr>
            <a:picLocks noChangeAspect="1"/>
          </p:cNvPicPr>
          <p:nvPr/>
        </p:nvPicPr>
        <p:blipFill>
          <a:blip r:embed="rId3" cstate="print"/>
          <a:srcRect l="-1225" t="11534" r="50900" b="12398"/>
          <a:stretch>
            <a:fillRect/>
          </a:stretch>
        </p:blipFill>
        <p:spPr bwMode="auto">
          <a:xfrm>
            <a:off x="500034" y="3571876"/>
            <a:ext cx="22463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ublina v tvare zaobleného obdĺžnika 4"/>
          <p:cNvSpPr/>
          <p:nvPr/>
        </p:nvSpPr>
        <p:spPr>
          <a:xfrm>
            <a:off x="1000100" y="714356"/>
            <a:ext cx="3500462" cy="2357454"/>
          </a:xfrm>
          <a:prstGeom prst="wedgeRoundRectCallout">
            <a:avLst>
              <a:gd name="adj1" fmla="val -23261"/>
              <a:gd name="adj2" fmla="val 80840"/>
              <a:gd name="adj3" fmla="val 16667"/>
            </a:avLst>
          </a:prstGeom>
          <a:solidFill>
            <a:srgbClr val="FFCCFF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i="1" dirty="0">
              <a:solidFill>
                <a:schemeClr val="accent4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i="1" dirty="0">
              <a:solidFill>
                <a:schemeClr val="accent4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Život jednej červenej krvinky trvá približne </a:t>
            </a:r>
            <a:r>
              <a:rPr lang="sk-SK" sz="3200" b="1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120 dní</a:t>
            </a:r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i="1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l-PL" sz="3200" i="1" dirty="0">
                <a:latin typeface="Century Schoolbook" pitchFamily="18" charset="0"/>
              </a:rPr>
              <a:t>	</a:t>
            </a:r>
          </a:p>
        </p:txBody>
      </p:sp>
      <p:sp>
        <p:nvSpPr>
          <p:cNvPr id="1026" name="AutoShape 2" descr="Výsledok vyhľadávania obrázkov pre dopyt red and white blood cell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Obrázok 1" descr="obr 015_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380"/>
          <a:stretch>
            <a:fillRect/>
          </a:stretch>
        </p:blipFill>
        <p:spPr bwMode="auto">
          <a:xfrm flipH="1">
            <a:off x="6143636" y="3071810"/>
            <a:ext cx="2214578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ublina v tvare zaobleného obdĺžnika 8"/>
          <p:cNvSpPr/>
          <p:nvPr/>
        </p:nvSpPr>
        <p:spPr>
          <a:xfrm>
            <a:off x="4786314" y="642918"/>
            <a:ext cx="3500462" cy="2357454"/>
          </a:xfrm>
          <a:prstGeom prst="wedgeRoundRectCallout">
            <a:avLst>
              <a:gd name="adj1" fmla="val 18937"/>
              <a:gd name="adj2" fmla="val 65922"/>
              <a:gd name="adj3" fmla="val 16667"/>
            </a:avLst>
          </a:prstGeom>
          <a:solidFill>
            <a:srgbClr val="FFCCFF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i="1" dirty="0">
              <a:solidFill>
                <a:schemeClr val="accent4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i="1" dirty="0">
              <a:solidFill>
                <a:schemeClr val="accent4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Každý deň zaniknú </a:t>
            </a:r>
            <a:r>
              <a:rPr lang="sk-SK" sz="3200" b="1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dva milióny </a:t>
            </a:r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červených krviniek.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i="1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l-PL" sz="3200" i="1" dirty="0">
                <a:latin typeface="Century Schoolbook" pitchFamily="18" charset="0"/>
              </a:rPr>
              <a:t>	</a:t>
            </a:r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6114-E51F-4B0C-A661-263582A9336B}" type="datetime8">
              <a:rPr lang="sk-SK" smtClean="0"/>
              <a:pPr/>
              <a:t>19.3.2020 13:58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552"/>
          </a:xfrm>
          <a:prstGeom prst="rect">
            <a:avLst/>
          </a:prstGeom>
          <a:noFill/>
        </p:spPr>
      </p:pic>
      <p:sp>
        <p:nvSpPr>
          <p:cNvPr id="2" name="Obdĺžnik 1"/>
          <p:cNvSpPr/>
          <p:nvPr/>
        </p:nvSpPr>
        <p:spPr>
          <a:xfrm>
            <a:off x="785786" y="1357298"/>
            <a:ext cx="7429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>
                <a:latin typeface="Century Schoolbook" pitchFamily="18" charset="0"/>
              </a:rPr>
              <a:t>Vypíš  </a:t>
            </a:r>
            <a:r>
              <a:rPr lang="sk-SK" sz="2800" i="1" dirty="0">
                <a:latin typeface="Century Schoolbook" pitchFamily="18" charset="0"/>
              </a:rPr>
              <a:t>červenou pastelkou/perom látky, ktoré sú súčasťou krvi zdravého človeka. Pomôž si informáciami v učebnici. </a:t>
            </a:r>
          </a:p>
          <a:p>
            <a:r>
              <a:rPr lang="sk-SK" sz="2800" i="1" dirty="0">
                <a:latin typeface="Century Schoolbook" pitchFamily="18" charset="0"/>
              </a:rPr>
              <a:t>	</a:t>
            </a:r>
          </a:p>
          <a:p>
            <a:endParaRPr lang="sk-SK" sz="2800" i="1" dirty="0">
              <a:latin typeface="Century Schoolbook" pitchFamily="18" charset="0"/>
            </a:endParaRPr>
          </a:p>
        </p:txBody>
      </p:sp>
      <p:sp>
        <p:nvSpPr>
          <p:cNvPr id="4" name="BlokTextu 3"/>
          <p:cNvSpPr txBox="1">
            <a:spLocks noChangeArrowheads="1"/>
          </p:cNvSpPr>
          <p:nvPr/>
        </p:nvSpPr>
        <p:spPr bwMode="auto">
          <a:xfrm>
            <a:off x="2051720" y="332656"/>
            <a:ext cx="492154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4400" dirty="0">
                <a:solidFill>
                  <a:srgbClr val="C00000"/>
                </a:solidFill>
                <a:latin typeface="Century Schoolbook" pitchFamily="18" charset="0"/>
              </a:rPr>
              <a:t>Samostatná práca</a:t>
            </a:r>
          </a:p>
          <a:p>
            <a:endParaRPr lang="sk-SK" sz="440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7410" name="AutoShape 2" descr="Výsledok vyhľadávania obrázkov pre dopyt drop whit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412" name="AutoShape 4" descr="Výsledok vyhľadávania obrázkov pre dopyt drop wh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414" name="AutoShape 6" descr="Výsledok vyhľadávania obrázkov pre dopyt drop wh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416" name="AutoShape 8" descr="Súvisiaci obrázok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418" name="AutoShape 10" descr="Súvisiaci obráz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" name="Zástupný symbol dátumu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3CBDF-B773-4747-9DD8-1E2E4923B82A}" type="datetime8">
              <a:rPr lang="sk-SK" smtClean="0"/>
              <a:pPr/>
              <a:t>19.3.2020 13:58</a:t>
            </a:fld>
            <a:endParaRPr lang="sk-SK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552"/>
          </a:xfrm>
          <a:prstGeom prst="rect">
            <a:avLst/>
          </a:prstGeom>
          <a:noFill/>
        </p:spPr>
      </p:pic>
      <p:sp>
        <p:nvSpPr>
          <p:cNvPr id="2" name="Obdĺžnik 1"/>
          <p:cNvSpPr/>
          <p:nvPr/>
        </p:nvSpPr>
        <p:spPr>
          <a:xfrm>
            <a:off x="785786" y="1500174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>
                <a:latin typeface="Century Schoolbook" pitchFamily="18" charset="0"/>
              </a:rPr>
              <a:t>Žiaci pospájajú písmená rovnakej farby do slov. Slová doplnia do viet: </a:t>
            </a:r>
          </a:p>
        </p:txBody>
      </p:sp>
      <p:sp>
        <p:nvSpPr>
          <p:cNvPr id="4" name="BlokTextu 3"/>
          <p:cNvSpPr txBox="1">
            <a:spLocks noChangeArrowheads="1"/>
          </p:cNvSpPr>
          <p:nvPr/>
        </p:nvSpPr>
        <p:spPr bwMode="auto">
          <a:xfrm>
            <a:off x="2051720" y="332656"/>
            <a:ext cx="492154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4400" dirty="0">
                <a:solidFill>
                  <a:srgbClr val="C00000"/>
                </a:solidFill>
                <a:latin typeface="Century Schoolbook" pitchFamily="18" charset="0"/>
              </a:rPr>
              <a:t>Samostatná práca</a:t>
            </a:r>
          </a:p>
          <a:p>
            <a:endParaRPr lang="sk-SK" sz="440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785786" y="2643182"/>
            <a:ext cx="75724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i="1" dirty="0">
                <a:latin typeface="Century Schoolbook" pitchFamily="18" charset="0"/>
              </a:rPr>
              <a:t>Červené krvinky zásobujú telo </a:t>
            </a:r>
            <a:r>
              <a:rPr lang="sk-SK" sz="3200" b="1" i="1" dirty="0">
                <a:latin typeface="Century Schoolbook" pitchFamily="18" charset="0"/>
              </a:rPr>
              <a:t>____________ . </a:t>
            </a:r>
            <a:r>
              <a:rPr lang="sk-SK" sz="3200" i="1" dirty="0">
                <a:latin typeface="Century Schoolbook" pitchFamily="18" charset="0"/>
              </a:rPr>
              <a:t>Biele krvinky pomáhajú</a:t>
            </a:r>
            <a:r>
              <a:rPr lang="sk-SK" sz="3200" b="1" i="1" dirty="0">
                <a:latin typeface="Century Schoolbook" pitchFamily="18" charset="0"/>
              </a:rPr>
              <a:t> _______________ </a:t>
            </a:r>
            <a:r>
              <a:rPr lang="sk-SK" sz="3200" i="1" dirty="0">
                <a:latin typeface="Century Schoolbook" pitchFamily="18" charset="0"/>
              </a:rPr>
              <a:t>v boji s rôznymi chorobami a infekciami. Krvné doštičky </a:t>
            </a:r>
            <a:r>
              <a:rPr lang="sk-SK" sz="3200" b="1" i="1" dirty="0">
                <a:latin typeface="Century Schoolbook" pitchFamily="18" charset="0"/>
              </a:rPr>
              <a:t>_______________ </a:t>
            </a:r>
            <a:r>
              <a:rPr lang="sk-SK" sz="3200" i="1" dirty="0">
                <a:latin typeface="Century Schoolbook" pitchFamily="18" charset="0"/>
              </a:rPr>
              <a:t>krvácanie</a:t>
            </a:r>
            <a:r>
              <a:rPr lang="sk-SK" sz="3200" b="1" i="1" dirty="0">
                <a:latin typeface="Century Schoolbook" pitchFamily="18" charset="0"/>
              </a:rPr>
              <a:t>. 	</a:t>
            </a:r>
          </a:p>
          <a:p>
            <a:endParaRPr lang="sk-SK" sz="3200" i="1" dirty="0">
              <a:latin typeface="Century Schoolbook" pitchFamily="18" charset="0"/>
            </a:endParaRPr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13237-0003-4FBE-8869-515A7CD2CD4D}" type="datetime8">
              <a:rPr lang="sk-SK" smtClean="0"/>
              <a:pPr/>
              <a:t>19.3.2020 13:58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552"/>
          </a:xfrm>
          <a:prstGeom prst="rect">
            <a:avLst/>
          </a:prstGeom>
          <a:noFill/>
        </p:spPr>
      </p:pic>
      <p:sp>
        <p:nvSpPr>
          <p:cNvPr id="2" name="Obdĺžnik 1"/>
          <p:cNvSpPr/>
          <p:nvPr/>
        </p:nvSpPr>
        <p:spPr>
          <a:xfrm>
            <a:off x="642910" y="1285860"/>
            <a:ext cx="40005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i="1" dirty="0">
                <a:latin typeface="Century Schoolbook" pitchFamily="18" charset="0"/>
              </a:rPr>
              <a:t>Niekedy môžu byť odobrané len niektoré krvné zložky. Napríklad krvná plazma, krvné doštičky, biele krvinky.</a:t>
            </a:r>
            <a:endParaRPr lang="sk-SK" sz="3200" b="1" i="1" dirty="0">
              <a:latin typeface="Century Schoolbook" pitchFamily="18" charset="0"/>
            </a:endParaRPr>
          </a:p>
          <a:p>
            <a:endParaRPr lang="sk-SK" sz="3200" i="1" dirty="0">
              <a:latin typeface="Century Schoolbook" pitchFamily="18" charset="0"/>
            </a:endParaRPr>
          </a:p>
        </p:txBody>
      </p:sp>
      <p:sp>
        <p:nvSpPr>
          <p:cNvPr id="43010" name="AutoShape 2" descr="Výsledok vyhľadávania obrázkov pre dopyt blood plasm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3012" name="AutoShape 4" descr="Výsledok vyhľadávania obrázkov pre dopyt blood plas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3014" name="AutoShape 6" descr="Výsledok vyhľadávania obrázkov pre dopyt blood plas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3016" name="Picture 8" descr="Súvisiaci obrázo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1285860"/>
            <a:ext cx="3357571" cy="5073665"/>
          </a:xfrm>
          <a:prstGeom prst="rect">
            <a:avLst/>
          </a:prstGeom>
          <a:noFill/>
        </p:spPr>
      </p:pic>
      <p:sp>
        <p:nvSpPr>
          <p:cNvPr id="9" name="Obdĺžnik 8"/>
          <p:cNvSpPr/>
          <p:nvPr/>
        </p:nvSpPr>
        <p:spPr>
          <a:xfrm>
            <a:off x="6357950" y="2928934"/>
            <a:ext cx="19288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i="1" dirty="0">
                <a:latin typeface="Century Schoolbook" pitchFamily="18" charset="0"/>
              </a:rPr>
              <a:t>krvná plazma</a:t>
            </a:r>
            <a:endParaRPr lang="sk-SK" sz="3200" b="1" i="1" dirty="0">
              <a:latin typeface="Century Schoolbook" pitchFamily="18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6286512" y="4000504"/>
            <a:ext cx="30718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i="1" dirty="0">
                <a:latin typeface="Century Schoolbook" pitchFamily="18" charset="0"/>
              </a:rPr>
              <a:t>biele krvinky, krvné doštičky</a:t>
            </a:r>
            <a:endParaRPr lang="sk-SK" sz="3200" b="1" i="1" dirty="0">
              <a:latin typeface="Century Schoolbook" pitchFamily="18" charset="0"/>
            </a:endParaRPr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BA17-0717-44A0-83FE-27D65144158E}" type="datetime8">
              <a:rPr lang="sk-SK" smtClean="0"/>
              <a:pPr/>
              <a:t>19.3.2020 13:58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552"/>
          </a:xfrm>
          <a:prstGeom prst="rect">
            <a:avLst/>
          </a:prstGeom>
          <a:noFill/>
        </p:spPr>
      </p:pic>
      <p:sp>
        <p:nvSpPr>
          <p:cNvPr id="3" name="BlokTextu 2"/>
          <p:cNvSpPr txBox="1">
            <a:spLocks noChangeArrowheads="1"/>
          </p:cNvSpPr>
          <p:nvPr/>
        </p:nvSpPr>
        <p:spPr bwMode="auto">
          <a:xfrm>
            <a:off x="714348" y="500042"/>
            <a:ext cx="657229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4400" dirty="0">
                <a:solidFill>
                  <a:srgbClr val="C00000"/>
                </a:solidFill>
                <a:latin typeface="Century Schoolbook" pitchFamily="18" charset="0"/>
              </a:rPr>
              <a:t>Kto sa stáva darcom krvi?</a:t>
            </a:r>
          </a:p>
        </p:txBody>
      </p:sp>
      <p:pic>
        <p:nvPicPr>
          <p:cNvPr id="4" name="Obrázok 5"/>
          <p:cNvPicPr>
            <a:picLocks noChangeAspect="1"/>
          </p:cNvPicPr>
          <p:nvPr/>
        </p:nvPicPr>
        <p:blipFill>
          <a:blip r:embed="rId3" cstate="print"/>
          <a:srcRect l="-1225" t="11534" r="50900" b="12398"/>
          <a:stretch>
            <a:fillRect/>
          </a:stretch>
        </p:blipFill>
        <p:spPr bwMode="auto">
          <a:xfrm>
            <a:off x="500034" y="3571876"/>
            <a:ext cx="22463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ublina v tvare zaobleného obdĺžnika 4"/>
          <p:cNvSpPr/>
          <p:nvPr/>
        </p:nvSpPr>
        <p:spPr>
          <a:xfrm>
            <a:off x="2755980" y="2446634"/>
            <a:ext cx="6136499" cy="3718669"/>
          </a:xfrm>
          <a:prstGeom prst="wedgeRoundRectCallout">
            <a:avLst>
              <a:gd name="adj1" fmla="val -60631"/>
              <a:gd name="adj2" fmla="val -18479"/>
              <a:gd name="adj3" fmla="val 16667"/>
            </a:avLst>
          </a:prstGeom>
          <a:solidFill>
            <a:srgbClr val="FFCCFF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i="1" dirty="0">
              <a:solidFill>
                <a:schemeClr val="accent4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i="1" dirty="0">
              <a:solidFill>
                <a:schemeClr val="accent4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ĽUDIA  ČASTO  DARUJÚ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URČITÉ MNOŽSTVO (0,5 l) SVOJEJ  KRVI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NA  ZÁCHRANU  ŽIVOTA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INÝCH  –  STÁVAJÚ  SA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DARCAMI  KRVI</a:t>
            </a:r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i="1" dirty="0">
              <a:solidFill>
                <a:schemeClr val="accent1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l-PL" sz="3200" i="1" dirty="0">
                <a:latin typeface="Century Schoolbook" pitchFamily="18" charset="0"/>
              </a:rPr>
              <a:t>	</a:t>
            </a:r>
          </a:p>
        </p:txBody>
      </p:sp>
      <p:sp>
        <p:nvSpPr>
          <p:cNvPr id="1026" name="AutoShape 2" descr="Výsledok vyhľadávania obrázkov pre dopyt red and white blood cell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17D5-6CB0-446B-A1D4-FEADF819AD9E}" type="datetime8">
              <a:rPr lang="sk-SK" smtClean="0"/>
              <a:pPr/>
              <a:t>19.3.2020 13:58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552"/>
          </a:xfrm>
          <a:prstGeom prst="rect">
            <a:avLst/>
          </a:prstGeom>
          <a:noFill/>
        </p:spPr>
      </p:pic>
      <p:sp>
        <p:nvSpPr>
          <p:cNvPr id="34818" name="AutoShape 2" descr="Výsledok vyhľadávania obrázkov pre dopyt blood don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4820" name="Picture 4" descr="Súvisiaci obr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785794"/>
            <a:ext cx="7381875" cy="4905376"/>
          </a:xfrm>
          <a:prstGeom prst="rect">
            <a:avLst/>
          </a:prstGeom>
          <a:noFill/>
        </p:spPr>
      </p:pic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18A7-D8A4-4337-B74A-3E21CDCECB7D}" type="datetime8">
              <a:rPr lang="sk-SK" smtClean="0"/>
              <a:pPr/>
              <a:t>19.3.2020 13:58</a:t>
            </a:fld>
            <a:endParaRPr lang="sk-SK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552"/>
          </a:xfrm>
          <a:prstGeom prst="rect">
            <a:avLst/>
          </a:prstGeom>
          <a:noFill/>
        </p:spPr>
      </p:pic>
      <p:sp>
        <p:nvSpPr>
          <p:cNvPr id="2" name="Obdĺžnik 1"/>
          <p:cNvSpPr/>
          <p:nvPr/>
        </p:nvSpPr>
        <p:spPr>
          <a:xfrm>
            <a:off x="857224" y="1357298"/>
            <a:ext cx="7358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i="1" dirty="0">
                <a:latin typeface="Century Schoolbook" pitchFamily="18" charset="0"/>
              </a:rPr>
              <a:t>Činnosť, počas ktorej sa darcovi krvi odoberie krv na lekárske účely, sa nazýva </a:t>
            </a:r>
            <a:r>
              <a:rPr lang="sk-SK" sz="3200" i="1" dirty="0">
                <a:solidFill>
                  <a:srgbClr val="FF0000"/>
                </a:solidFill>
                <a:latin typeface="Century Schoolbook" pitchFamily="18" charset="0"/>
              </a:rPr>
              <a:t>darovanie krvi</a:t>
            </a:r>
            <a:r>
              <a:rPr lang="sk-SK" sz="3200" i="1" dirty="0">
                <a:latin typeface="Century Schoolbook" pitchFamily="18" charset="0"/>
              </a:rPr>
              <a:t>. Odber krvi sa uskutočňuje v </a:t>
            </a:r>
            <a:r>
              <a:rPr lang="sk-SK" sz="3200" i="1" dirty="0">
                <a:solidFill>
                  <a:srgbClr val="FF0000"/>
                </a:solidFill>
                <a:latin typeface="Century Schoolbook" pitchFamily="18" charset="0"/>
              </a:rPr>
              <a:t>transfúznych staniciach </a:t>
            </a:r>
            <a:r>
              <a:rPr lang="sk-SK" sz="3200" i="1" dirty="0">
                <a:latin typeface="Century Schoolbook" pitchFamily="18" charset="0"/>
              </a:rPr>
              <a:t>a v iných zdravotníckych zariadeniach. Počas jedného odberu sa väčšinou odoberie darcovi takmer </a:t>
            </a:r>
            <a:r>
              <a:rPr lang="sk-SK" sz="3200" i="1" dirty="0">
                <a:solidFill>
                  <a:srgbClr val="FF0000"/>
                </a:solidFill>
                <a:latin typeface="Century Schoolbook" pitchFamily="18" charset="0"/>
              </a:rPr>
              <a:t>pol litra krvi</a:t>
            </a:r>
            <a:r>
              <a:rPr lang="sk-SK" sz="3200" i="1" dirty="0">
                <a:latin typeface="Century Schoolbook" pitchFamily="18" charset="0"/>
              </a:rPr>
              <a:t>.</a:t>
            </a:r>
            <a:endParaRPr lang="sk-SK" sz="3200" b="1" i="1" dirty="0">
              <a:latin typeface="Century Schoolbook" pitchFamily="18" charset="0"/>
            </a:endParaRPr>
          </a:p>
          <a:p>
            <a:endParaRPr lang="sk-SK" sz="3200" i="1" dirty="0">
              <a:latin typeface="Century Schoolbook" pitchFamily="18" charset="0"/>
            </a:endParaRPr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1415-AB2D-4BB7-9162-806906A1F18E}" type="datetime8">
              <a:rPr lang="sk-SK" smtClean="0"/>
              <a:pPr/>
              <a:t>19.3.2020 13:58</a:t>
            </a:fld>
            <a:endParaRPr lang="sk-SK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552"/>
          </a:xfrm>
          <a:prstGeom prst="rect">
            <a:avLst/>
          </a:prstGeom>
          <a:noFill/>
        </p:spPr>
      </p:pic>
      <p:sp>
        <p:nvSpPr>
          <p:cNvPr id="2" name="Obdĺžnik 1"/>
          <p:cNvSpPr/>
          <p:nvPr/>
        </p:nvSpPr>
        <p:spPr>
          <a:xfrm>
            <a:off x="928662" y="1285860"/>
            <a:ext cx="73581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i="1" dirty="0">
                <a:latin typeface="Century Schoolbook" pitchFamily="18" charset="0"/>
              </a:rPr>
              <a:t>Krv môže darca darovať buď zdarma, alebo za peniaze. Na Slovensku je darovanie krvi zdarma za určitý počet odberov oceňované Slovenským Červeným krížom.</a:t>
            </a:r>
          </a:p>
        </p:txBody>
      </p:sp>
      <p:sp>
        <p:nvSpPr>
          <p:cNvPr id="43010" name="AutoShape 2" descr="Výsledok vyhľadávania obrázkov pre dopyt blood plasm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3012" name="AutoShape 4" descr="Výsledok vyhľadávania obrázkov pre dopyt blood plas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3014" name="AutoShape 6" descr="Výsledok vyhľadávania obrázkov pre dopyt blood plas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4034" name="AutoShape 2" descr="Výsledok vyhľadávania obrázkov pre dopyt slovenský červený krí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4036" name="AutoShape 4" descr="Výsledok vyhľadávania obrázkov pre dopyt slovenský červený krí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4038" name="Picture 6" descr="Súvisiaci obrázo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571876"/>
            <a:ext cx="4572032" cy="3041033"/>
          </a:xfrm>
          <a:prstGeom prst="rect">
            <a:avLst/>
          </a:prstGeom>
          <a:noFill/>
        </p:spPr>
      </p:pic>
      <p:sp>
        <p:nvSpPr>
          <p:cNvPr id="1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378B-4409-4742-920C-11C679AAEED0}" type="datetime8">
              <a:rPr lang="sk-SK" smtClean="0"/>
              <a:pPr/>
              <a:t>19.3.2020 13:58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552"/>
          </a:xfrm>
          <a:prstGeom prst="rect">
            <a:avLst/>
          </a:prstGeom>
          <a:noFill/>
        </p:spPr>
      </p:pic>
      <p:sp>
        <p:nvSpPr>
          <p:cNvPr id="46084" name="AutoShape 4" descr="Súvisiaci obrázok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14" name="Skupina 13"/>
          <p:cNvGrpSpPr/>
          <p:nvPr/>
        </p:nvGrpSpPr>
        <p:grpSpPr>
          <a:xfrm>
            <a:off x="1000100" y="785794"/>
            <a:ext cx="7112050" cy="4786346"/>
            <a:chOff x="3786182" y="1071546"/>
            <a:chExt cx="7112050" cy="4786346"/>
          </a:xfrm>
        </p:grpSpPr>
        <p:pic>
          <p:nvPicPr>
            <p:cNvPr id="46086" name="Picture 6" descr="Súvisiaci obrázo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86182" y="1857364"/>
              <a:ext cx="7112050" cy="4000528"/>
            </a:xfrm>
            <a:prstGeom prst="rect">
              <a:avLst/>
            </a:prstGeom>
            <a:noFill/>
          </p:spPr>
        </p:pic>
        <p:sp>
          <p:nvSpPr>
            <p:cNvPr id="11" name="Obdĺžnik 10"/>
            <p:cNvSpPr/>
            <p:nvPr/>
          </p:nvSpPr>
          <p:spPr>
            <a:xfrm>
              <a:off x="3786182" y="1142984"/>
              <a:ext cx="207170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k-SK" sz="2200" i="1" dirty="0">
                  <a:latin typeface="Century Schoolbook" pitchFamily="18" charset="0"/>
                </a:rPr>
                <a:t>BRONZOVÁ PLAKETA</a:t>
              </a:r>
            </a:p>
          </p:txBody>
        </p:sp>
        <p:sp>
          <p:nvSpPr>
            <p:cNvPr id="12" name="Obdĺžnik 11"/>
            <p:cNvSpPr/>
            <p:nvPr/>
          </p:nvSpPr>
          <p:spPr>
            <a:xfrm>
              <a:off x="6215074" y="1071546"/>
              <a:ext cx="214314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k-SK" sz="2200" i="1" dirty="0">
                  <a:latin typeface="Century Schoolbook" pitchFamily="18" charset="0"/>
                </a:rPr>
                <a:t>STRIEBORNÁ PLAKETA</a:t>
              </a:r>
            </a:p>
          </p:txBody>
        </p:sp>
        <p:sp>
          <p:nvSpPr>
            <p:cNvPr id="13" name="Obdĺžnik 12"/>
            <p:cNvSpPr/>
            <p:nvPr/>
          </p:nvSpPr>
          <p:spPr>
            <a:xfrm>
              <a:off x="8643966" y="1142984"/>
              <a:ext cx="207170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k-SK" sz="2200" i="1" dirty="0">
                  <a:latin typeface="Century Schoolbook" pitchFamily="18" charset="0"/>
                </a:rPr>
                <a:t>ZLATÁ PLAKETA</a:t>
              </a:r>
            </a:p>
          </p:txBody>
        </p:sp>
      </p:grp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196A-B075-4686-9846-2DA18E0AB990}" type="datetime8">
              <a:rPr lang="sk-SK" smtClean="0"/>
              <a:pPr/>
              <a:t>19.3.2020 13:58</a:t>
            </a:fld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ublina v tvare zaobleného obdĺžnika 3"/>
          <p:cNvSpPr/>
          <p:nvPr/>
        </p:nvSpPr>
        <p:spPr>
          <a:xfrm>
            <a:off x="2000232" y="571480"/>
            <a:ext cx="6500858" cy="2087563"/>
          </a:xfrm>
          <a:prstGeom prst="wedgeRoundRectCallout">
            <a:avLst>
              <a:gd name="adj1" fmla="val -13479"/>
              <a:gd name="adj2" fmla="val 131430"/>
              <a:gd name="adj3" fmla="val 16667"/>
            </a:avLst>
          </a:prstGeom>
          <a:solidFill>
            <a:srgbClr val="FFCCFF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3600" i="1" dirty="0">
                <a:latin typeface="Century Schoolbook" pitchFamily="18" charset="0"/>
              </a:rPr>
              <a:t>Pracujte s učebnicou. </a:t>
            </a:r>
          </a:p>
          <a:p>
            <a:pPr>
              <a:defRPr/>
            </a:pPr>
            <a:r>
              <a:rPr lang="pl-PL" sz="3600" i="1" dirty="0">
                <a:latin typeface="Century Schoolbook" pitchFamily="18" charset="0"/>
              </a:rPr>
              <a:t>Spoznámkujte si učivo.</a:t>
            </a:r>
          </a:p>
        </p:txBody>
      </p:sp>
      <p:pic>
        <p:nvPicPr>
          <p:cNvPr id="3077" name="Obrázok 7" descr="str54_ul1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14" t="8337" r="1268" b="22607"/>
          <a:stretch>
            <a:fillRect/>
          </a:stretch>
        </p:blipFill>
        <p:spPr bwMode="auto">
          <a:xfrm>
            <a:off x="3000364" y="3857628"/>
            <a:ext cx="271462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ECF6-D68B-4536-804D-96D74D9EC951}" type="datetime8">
              <a:rPr lang="sk-SK" smtClean="0"/>
              <a:pPr/>
              <a:t>19.3.2020 13:58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552"/>
          </a:xfrm>
          <a:prstGeom prst="rect">
            <a:avLst/>
          </a:prstGeom>
          <a:noFill/>
        </p:spPr>
      </p:pic>
      <p:sp>
        <p:nvSpPr>
          <p:cNvPr id="2" name="Obdĺžnik 1"/>
          <p:cNvSpPr/>
          <p:nvPr/>
        </p:nvSpPr>
        <p:spPr>
          <a:xfrm>
            <a:off x="1071538" y="1285860"/>
            <a:ext cx="62151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>
                <a:latin typeface="Century Schoolbook" pitchFamily="18" charset="0"/>
              </a:rPr>
              <a:t>Vysvetli, prečo sa hovorí: </a:t>
            </a:r>
          </a:p>
          <a:p>
            <a:r>
              <a:rPr lang="sk-SK" sz="3200" b="1" i="1" dirty="0">
                <a:solidFill>
                  <a:srgbClr val="FF0000"/>
                </a:solidFill>
                <a:latin typeface="Century Schoolbook" pitchFamily="18" charset="0"/>
              </a:rPr>
              <a:t>Daruj krv, zachrániš život!</a:t>
            </a:r>
          </a:p>
          <a:p>
            <a:endParaRPr lang="sk-SK" sz="3200" i="1" dirty="0">
              <a:latin typeface="Century Schoolbook" pitchFamily="18" charset="0"/>
            </a:endParaRPr>
          </a:p>
        </p:txBody>
      </p:sp>
      <p:sp>
        <p:nvSpPr>
          <p:cNvPr id="4" name="BlokTextu 3"/>
          <p:cNvSpPr txBox="1">
            <a:spLocks noChangeArrowheads="1"/>
          </p:cNvSpPr>
          <p:nvPr/>
        </p:nvSpPr>
        <p:spPr bwMode="auto">
          <a:xfrm>
            <a:off x="2051720" y="332656"/>
            <a:ext cx="492154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4400" dirty="0">
                <a:solidFill>
                  <a:srgbClr val="C00000"/>
                </a:solidFill>
                <a:latin typeface="Century Schoolbook" pitchFamily="18" charset="0"/>
              </a:rPr>
              <a:t>Samostatná práca</a:t>
            </a:r>
          </a:p>
          <a:p>
            <a:endParaRPr lang="sk-SK" sz="4400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857224" y="2357430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i="1" dirty="0">
                <a:latin typeface="Century Schoolbook" pitchFamily="18" charset="0"/>
              </a:rPr>
              <a:t>	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88F6-59EC-4266-A4C5-DAA63EA57021}" type="datetime8">
              <a:rPr lang="sk-SK" smtClean="0"/>
              <a:pPr/>
              <a:t>19.3.2020 13:58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552"/>
          </a:xfrm>
          <a:prstGeom prst="rect">
            <a:avLst/>
          </a:prstGeom>
          <a:noFill/>
        </p:spPr>
      </p:pic>
      <p:sp>
        <p:nvSpPr>
          <p:cNvPr id="2" name="Obdĺžnik 1"/>
          <p:cNvSpPr/>
          <p:nvPr/>
        </p:nvSpPr>
        <p:spPr>
          <a:xfrm>
            <a:off x="785786" y="1071546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>
                <a:latin typeface="Century Schoolbook" pitchFamily="18" charset="0"/>
              </a:rPr>
              <a:t>Na internete zisti, čo je transfúzia krvi.</a:t>
            </a:r>
            <a:endParaRPr lang="sk-SK" sz="2800" b="1" i="1" dirty="0">
              <a:solidFill>
                <a:srgbClr val="FF0000"/>
              </a:solidFill>
              <a:latin typeface="Century Schoolbook" pitchFamily="18" charset="0"/>
            </a:endParaRPr>
          </a:p>
          <a:p>
            <a:endParaRPr lang="sk-SK" sz="2800" i="1" dirty="0">
              <a:latin typeface="Century Schoolbook" pitchFamily="18" charset="0"/>
            </a:endParaRPr>
          </a:p>
        </p:txBody>
      </p:sp>
      <p:sp>
        <p:nvSpPr>
          <p:cNvPr id="4" name="BlokTextu 3"/>
          <p:cNvSpPr txBox="1">
            <a:spLocks noChangeArrowheads="1"/>
          </p:cNvSpPr>
          <p:nvPr/>
        </p:nvSpPr>
        <p:spPr bwMode="auto">
          <a:xfrm>
            <a:off x="2051720" y="332656"/>
            <a:ext cx="49215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4400" dirty="0">
                <a:solidFill>
                  <a:srgbClr val="C00000"/>
                </a:solidFill>
                <a:latin typeface="Century Schoolbook" pitchFamily="18" charset="0"/>
              </a:rPr>
              <a:t>Samostatná práca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B5B9-A75D-4120-B64E-CB7BC701827D}" type="datetime8">
              <a:rPr lang="sk-SK" smtClean="0"/>
              <a:pPr/>
              <a:t>19.3.2020 13:58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552"/>
          </a:xfrm>
          <a:prstGeom prst="rect">
            <a:avLst/>
          </a:prstGeom>
          <a:noFill/>
        </p:spPr>
      </p:pic>
      <p:sp>
        <p:nvSpPr>
          <p:cNvPr id="2" name="Obdĺžnik 1"/>
          <p:cNvSpPr/>
          <p:nvPr/>
        </p:nvSpPr>
        <p:spPr>
          <a:xfrm>
            <a:off x="785786" y="1071546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>
                <a:latin typeface="Century Schoolbook" pitchFamily="18" charset="0"/>
              </a:rPr>
              <a:t>Zisti, čo je krvná skupina a ktoré krvné skupiny poznáme.</a:t>
            </a:r>
            <a:endParaRPr lang="sk-SK" sz="2800" b="1" i="1" dirty="0">
              <a:solidFill>
                <a:srgbClr val="FF0000"/>
              </a:solidFill>
              <a:latin typeface="Century Schoolbook" pitchFamily="18" charset="0"/>
            </a:endParaRPr>
          </a:p>
          <a:p>
            <a:endParaRPr lang="sk-SK" sz="2800" i="1" dirty="0">
              <a:latin typeface="Century Schoolbook" pitchFamily="18" charset="0"/>
            </a:endParaRPr>
          </a:p>
        </p:txBody>
      </p:sp>
      <p:sp>
        <p:nvSpPr>
          <p:cNvPr id="4" name="BlokTextu 3"/>
          <p:cNvSpPr txBox="1">
            <a:spLocks noChangeArrowheads="1"/>
          </p:cNvSpPr>
          <p:nvPr/>
        </p:nvSpPr>
        <p:spPr bwMode="auto">
          <a:xfrm>
            <a:off x="2051720" y="332656"/>
            <a:ext cx="49215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4400" dirty="0">
                <a:solidFill>
                  <a:srgbClr val="C00000"/>
                </a:solidFill>
                <a:latin typeface="Century Schoolbook" pitchFamily="18" charset="0"/>
              </a:rPr>
              <a:t>Samostatná práca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A4F1-9843-4FA5-9042-020E99212F6C}" type="datetime8">
              <a:rPr lang="sk-SK" smtClean="0"/>
              <a:pPr/>
              <a:t>19.3.2020 13:58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552"/>
          </a:xfrm>
          <a:prstGeom prst="rect">
            <a:avLst/>
          </a:prstGeom>
          <a:noFill/>
        </p:spPr>
      </p:pic>
      <p:pic>
        <p:nvPicPr>
          <p:cNvPr id="45058" name="Picture 2" descr="Súvisiaci obr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357562"/>
            <a:ext cx="5000657" cy="3000396"/>
          </a:xfrm>
          <a:prstGeom prst="rect">
            <a:avLst/>
          </a:prstGeom>
          <a:noFill/>
        </p:spPr>
      </p:pic>
      <p:pic>
        <p:nvPicPr>
          <p:cNvPr id="45060" name="Picture 4" descr="Súvisiaci obr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642918"/>
            <a:ext cx="6858000" cy="2486026"/>
          </a:xfrm>
          <a:prstGeom prst="rect">
            <a:avLst/>
          </a:prstGeom>
          <a:noFill/>
        </p:spPr>
      </p:pic>
      <p:pic>
        <p:nvPicPr>
          <p:cNvPr id="45062" name="Picture 6" descr="Súvisiaci obráz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286124"/>
            <a:ext cx="2691680" cy="2857520"/>
          </a:xfrm>
          <a:prstGeom prst="rect">
            <a:avLst/>
          </a:prstGeom>
          <a:noFill/>
        </p:spPr>
      </p:pic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94D7-164B-4A2F-B106-A80E75478EF7}" type="datetime8">
              <a:rPr lang="sk-SK" smtClean="0"/>
              <a:pPr/>
              <a:t>19.3.2020 13:58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552"/>
          </a:xfrm>
          <a:prstGeom prst="rect">
            <a:avLst/>
          </a:prstGeom>
          <a:noFill/>
        </p:spPr>
      </p:pic>
      <p:sp>
        <p:nvSpPr>
          <p:cNvPr id="3" name="BlokTextu 2"/>
          <p:cNvSpPr txBox="1">
            <a:spLocks noChangeArrowheads="1"/>
          </p:cNvSpPr>
          <p:nvPr/>
        </p:nvSpPr>
        <p:spPr bwMode="auto">
          <a:xfrm>
            <a:off x="1285852" y="642918"/>
            <a:ext cx="277511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4400" dirty="0">
                <a:solidFill>
                  <a:srgbClr val="C00000"/>
                </a:solidFill>
                <a:latin typeface="Century Schoolbook" pitchFamily="18" charset="0"/>
              </a:rPr>
              <a:t>Čo je krv?</a:t>
            </a:r>
          </a:p>
        </p:txBody>
      </p:sp>
      <p:pic>
        <p:nvPicPr>
          <p:cNvPr id="4" name="Obrázok 5"/>
          <p:cNvPicPr>
            <a:picLocks noChangeAspect="1"/>
          </p:cNvPicPr>
          <p:nvPr/>
        </p:nvPicPr>
        <p:blipFill>
          <a:blip r:embed="rId3" cstate="print"/>
          <a:srcRect l="-1225" t="11534" r="50900" b="12398"/>
          <a:stretch>
            <a:fillRect/>
          </a:stretch>
        </p:blipFill>
        <p:spPr bwMode="auto">
          <a:xfrm>
            <a:off x="785786" y="3286124"/>
            <a:ext cx="22463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ublina v tvare zaobleného obdĺžnika 4"/>
          <p:cNvSpPr/>
          <p:nvPr/>
        </p:nvSpPr>
        <p:spPr>
          <a:xfrm>
            <a:off x="2928926" y="1714488"/>
            <a:ext cx="5429288" cy="3929090"/>
          </a:xfrm>
          <a:prstGeom prst="wedgeRoundRectCallout">
            <a:avLst>
              <a:gd name="adj1" fmla="val -58837"/>
              <a:gd name="adj2" fmla="val 4099"/>
              <a:gd name="adj3" fmla="val 16667"/>
            </a:avLst>
          </a:prstGeom>
          <a:solidFill>
            <a:srgbClr val="FFCCFF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500" i="1" dirty="0">
              <a:solidFill>
                <a:schemeClr val="accent4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500" i="1" dirty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KRV</a:t>
            </a:r>
            <a:r>
              <a:rPr lang="sk-SK" sz="3500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JE </a:t>
            </a:r>
            <a:r>
              <a:rPr lang="sk-SK" sz="3500" i="1" dirty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TEKUTINA</a:t>
            </a:r>
            <a:r>
              <a:rPr lang="sk-SK" sz="3500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,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500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KTOREJ  HLAVNOU  ÚLOHOU  JE </a:t>
            </a:r>
            <a:r>
              <a:rPr lang="sk-SK" sz="3500" i="1" dirty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PRENOS  KYSLÍKA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500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A  DÔLEŽITÝCH  ŽIVÍN  DO  CELÉHO  TELA.  </a:t>
            </a:r>
          </a:p>
          <a:p>
            <a:pPr>
              <a:defRPr/>
            </a:pPr>
            <a:r>
              <a:rPr lang="pl-PL" sz="3500" i="1" dirty="0">
                <a:latin typeface="Century Schoolbook" pitchFamily="18" charset="0"/>
              </a:rPr>
              <a:t>	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7006-4DB7-4707-9B26-D8F93F065135}" type="datetime8">
              <a:rPr lang="sk-SK" smtClean="0"/>
              <a:pPr/>
              <a:t>19.3.2020 13:58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552"/>
          </a:xfrm>
          <a:prstGeom prst="rect">
            <a:avLst/>
          </a:prstGeom>
          <a:noFill/>
        </p:spPr>
      </p:pic>
      <p:sp>
        <p:nvSpPr>
          <p:cNvPr id="3" name="BlokTextu 2"/>
          <p:cNvSpPr txBox="1">
            <a:spLocks noChangeArrowheads="1"/>
          </p:cNvSpPr>
          <p:nvPr/>
        </p:nvSpPr>
        <p:spPr bwMode="auto">
          <a:xfrm>
            <a:off x="714348" y="500042"/>
            <a:ext cx="657229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4400" dirty="0">
                <a:solidFill>
                  <a:srgbClr val="C00000"/>
                </a:solidFill>
                <a:latin typeface="Century Schoolbook" pitchFamily="18" charset="0"/>
              </a:rPr>
              <a:t>Krv rozvádza živiny. Čo obsahujú?</a:t>
            </a:r>
          </a:p>
        </p:txBody>
      </p:sp>
      <p:pic>
        <p:nvPicPr>
          <p:cNvPr id="4" name="Obrázok 5"/>
          <p:cNvPicPr>
            <a:picLocks noChangeAspect="1"/>
          </p:cNvPicPr>
          <p:nvPr/>
        </p:nvPicPr>
        <p:blipFill>
          <a:blip r:embed="rId3" cstate="print"/>
          <a:srcRect l="-1225" t="11534" r="50900" b="12398"/>
          <a:stretch>
            <a:fillRect/>
          </a:stretch>
        </p:blipFill>
        <p:spPr bwMode="auto">
          <a:xfrm>
            <a:off x="500034" y="3571876"/>
            <a:ext cx="22463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ublina v tvare zaobleného obdĺžnika 4"/>
          <p:cNvSpPr/>
          <p:nvPr/>
        </p:nvSpPr>
        <p:spPr>
          <a:xfrm>
            <a:off x="2643174" y="1785926"/>
            <a:ext cx="5929354" cy="4500594"/>
          </a:xfrm>
          <a:prstGeom prst="wedgeRoundRectCallout">
            <a:avLst>
              <a:gd name="adj1" fmla="val -58837"/>
              <a:gd name="adj2" fmla="val 4099"/>
              <a:gd name="adj3" fmla="val 16667"/>
            </a:avLst>
          </a:prstGeom>
          <a:solidFill>
            <a:srgbClr val="FFCCFF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i="1" dirty="0">
              <a:solidFill>
                <a:schemeClr val="accent4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ŽIVINY,  KTORÉ  </a:t>
            </a:r>
            <a:r>
              <a:rPr lang="sk-SK" sz="3200" i="1" dirty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KRV  ROZVÁDZA  DO  ŽIVOTNE  DÔLEŽITÝCH  ORGÁNOV</a:t>
            </a:r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,  ABY  MOHLI  SPRÁVNE  FUNGOVAŤ,  OBSAHUJÚ </a:t>
            </a:r>
            <a:r>
              <a:rPr lang="sk-SK" sz="3200" i="1" dirty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CUKRY</a:t>
            </a:r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,  </a:t>
            </a:r>
            <a:r>
              <a:rPr lang="sk-SK" sz="3200" i="1" dirty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TUKY</a:t>
            </a:r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, </a:t>
            </a:r>
            <a:r>
              <a:rPr lang="sk-SK" sz="3200" i="1" dirty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BIELKOVINY</a:t>
            </a:r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,  </a:t>
            </a:r>
            <a:r>
              <a:rPr lang="sk-SK" sz="3200" i="1" dirty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VODU</a:t>
            </a:r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,  </a:t>
            </a:r>
            <a:r>
              <a:rPr lang="sk-SK" sz="3200" i="1" dirty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VITAMÍNY</a:t>
            </a:r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,  </a:t>
            </a:r>
            <a:r>
              <a:rPr lang="sk-SK" sz="3200" i="1" dirty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MINERÁLY</a:t>
            </a:r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A  </a:t>
            </a:r>
            <a:r>
              <a:rPr lang="sk-SK" sz="3200" i="1" dirty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SOLI</a:t>
            </a:r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.  </a:t>
            </a:r>
          </a:p>
          <a:p>
            <a:pPr>
              <a:defRPr/>
            </a:pPr>
            <a:r>
              <a:rPr lang="pl-PL" sz="3200" i="1" dirty="0">
                <a:latin typeface="Century Schoolbook" pitchFamily="18" charset="0"/>
              </a:rPr>
              <a:t>	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28934"/>
            <a:ext cx="2790244" cy="34819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5BCB2-1327-416F-AA1E-D07159E1A4FB}" type="datetime8">
              <a:rPr lang="sk-SK" smtClean="0"/>
              <a:pPr/>
              <a:t>19.3.2020 13:58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552"/>
          </a:xfrm>
          <a:prstGeom prst="rect">
            <a:avLst/>
          </a:prstGeom>
          <a:noFill/>
        </p:spPr>
      </p:pic>
      <p:sp>
        <p:nvSpPr>
          <p:cNvPr id="3" name="BlokTextu 2"/>
          <p:cNvSpPr txBox="1">
            <a:spLocks noChangeArrowheads="1"/>
          </p:cNvSpPr>
          <p:nvPr/>
        </p:nvSpPr>
        <p:spPr bwMode="auto">
          <a:xfrm>
            <a:off x="714348" y="500042"/>
            <a:ext cx="65722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4400" dirty="0">
                <a:solidFill>
                  <a:srgbClr val="C00000"/>
                </a:solidFill>
                <a:latin typeface="Century Schoolbook" pitchFamily="18" charset="0"/>
              </a:rPr>
              <a:t>Čo odvádza krv z tela?</a:t>
            </a:r>
          </a:p>
        </p:txBody>
      </p:sp>
      <p:pic>
        <p:nvPicPr>
          <p:cNvPr id="4" name="Obrázok 5"/>
          <p:cNvPicPr>
            <a:picLocks noChangeAspect="1"/>
          </p:cNvPicPr>
          <p:nvPr/>
        </p:nvPicPr>
        <p:blipFill>
          <a:blip r:embed="rId3" cstate="print"/>
          <a:srcRect l="-1225" t="11534" r="50900" b="12398"/>
          <a:stretch>
            <a:fillRect/>
          </a:stretch>
        </p:blipFill>
        <p:spPr bwMode="auto">
          <a:xfrm>
            <a:off x="500034" y="3571876"/>
            <a:ext cx="22463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ublina v tvare zaobleného obdĺžnika 4"/>
          <p:cNvSpPr/>
          <p:nvPr/>
        </p:nvSpPr>
        <p:spPr>
          <a:xfrm>
            <a:off x="2571736" y="1928802"/>
            <a:ext cx="5715040" cy="3357586"/>
          </a:xfrm>
          <a:prstGeom prst="wedgeRoundRectCallout">
            <a:avLst>
              <a:gd name="adj1" fmla="val -57387"/>
              <a:gd name="adj2" fmla="val 17925"/>
              <a:gd name="adj3" fmla="val 16667"/>
            </a:avLst>
          </a:prstGeom>
          <a:solidFill>
            <a:srgbClr val="FFCCFF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i="1" dirty="0">
              <a:solidFill>
                <a:schemeClr val="accent4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KRV  ODVÁDZA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Z TELA  ŠKODLIVÉ  A  </a:t>
            </a:r>
            <a:r>
              <a:rPr lang="sk-SK" sz="3200" i="1" dirty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PREBYTOČNÉ  LÁTKY</a:t>
            </a:r>
            <a:r>
              <a:rPr lang="sk-SK" sz="3200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,  KTORÉ  SA  VYLUČUJÚ OBLIČKAMI, PĽÚCAMI  A  PEČEŇOU.</a:t>
            </a:r>
          </a:p>
          <a:p>
            <a:pPr>
              <a:defRPr/>
            </a:pPr>
            <a:r>
              <a:rPr lang="pl-PL" sz="3200" i="1" dirty="0">
                <a:latin typeface="Century Schoolbook" pitchFamily="18" charset="0"/>
              </a:rPr>
              <a:t>	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8E5C-2693-41D2-9432-31BF835518B2}" type="datetime8">
              <a:rPr lang="sk-SK" smtClean="0"/>
              <a:pPr/>
              <a:t>19.3.2020 13:58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552"/>
          </a:xfrm>
          <a:prstGeom prst="rect">
            <a:avLst/>
          </a:prstGeom>
          <a:noFill/>
        </p:spPr>
      </p:pic>
      <p:sp>
        <p:nvSpPr>
          <p:cNvPr id="3" name="BlokTextu 2"/>
          <p:cNvSpPr txBox="1">
            <a:spLocks noChangeArrowheads="1"/>
          </p:cNvSpPr>
          <p:nvPr/>
        </p:nvSpPr>
        <p:spPr bwMode="auto">
          <a:xfrm>
            <a:off x="714348" y="500042"/>
            <a:ext cx="657229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4400" dirty="0">
                <a:solidFill>
                  <a:srgbClr val="C00000"/>
                </a:solidFill>
                <a:latin typeface="Century Schoolbook" pitchFamily="18" charset="0"/>
              </a:rPr>
              <a:t>Aké sú hlavné zložky krvi?</a:t>
            </a:r>
          </a:p>
        </p:txBody>
      </p:sp>
      <p:pic>
        <p:nvPicPr>
          <p:cNvPr id="4" name="Obrázok 5"/>
          <p:cNvPicPr>
            <a:picLocks noChangeAspect="1"/>
          </p:cNvPicPr>
          <p:nvPr/>
        </p:nvPicPr>
        <p:blipFill>
          <a:blip r:embed="rId3" cstate="print"/>
          <a:srcRect l="-1225" t="11534" r="50900" b="12398"/>
          <a:stretch>
            <a:fillRect/>
          </a:stretch>
        </p:blipFill>
        <p:spPr bwMode="auto">
          <a:xfrm>
            <a:off x="500034" y="3571876"/>
            <a:ext cx="22463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ublina v tvare zaobleného obdĺžnika 4"/>
          <p:cNvSpPr/>
          <p:nvPr/>
        </p:nvSpPr>
        <p:spPr>
          <a:xfrm>
            <a:off x="2590800" y="2963812"/>
            <a:ext cx="5929354" cy="2857520"/>
          </a:xfrm>
          <a:prstGeom prst="wedgeRoundRectCallout">
            <a:avLst>
              <a:gd name="adj1" fmla="val -58837"/>
              <a:gd name="adj2" fmla="val -17353"/>
              <a:gd name="adj3" fmla="val 16667"/>
            </a:avLst>
          </a:prstGeom>
          <a:solidFill>
            <a:srgbClr val="FFCCFF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i="1" dirty="0">
              <a:solidFill>
                <a:schemeClr val="accent4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HLAVNÝMI  ZLOŽKAMI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KRVI  SÚ  </a:t>
            </a:r>
            <a:r>
              <a:rPr lang="sk-SK" sz="3200" i="1" dirty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ČERVENÉ  KRVINKY</a:t>
            </a:r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,  </a:t>
            </a:r>
            <a:r>
              <a:rPr lang="sk-SK" sz="3200" i="1" dirty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BIELE  KRVINKY</a:t>
            </a:r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A  </a:t>
            </a:r>
            <a:r>
              <a:rPr lang="sk-SK" sz="3200" i="1" dirty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KRVNÉ  DOŠTIČKY</a:t>
            </a:r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pl-PL" sz="3200" i="1" dirty="0">
                <a:latin typeface="Century Schoolbook" pitchFamily="18" charset="0"/>
              </a:rPr>
              <a:t>	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2995-870F-4370-BE53-BECFEF4BCBFB}" type="datetime8">
              <a:rPr lang="sk-SK" smtClean="0"/>
              <a:pPr/>
              <a:t>19.3.2020 13:58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Rovná spojovacia šípka 2"/>
          <p:cNvCxnSpPr>
            <a:stCxn id="6" idx="3"/>
          </p:cNvCxnSpPr>
          <p:nvPr/>
        </p:nvCxnSpPr>
        <p:spPr>
          <a:xfrm flipV="1">
            <a:off x="3635375" y="1196976"/>
            <a:ext cx="576263" cy="3968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" name="Rovná spojovacia šípka 3"/>
          <p:cNvCxnSpPr>
            <a:stCxn id="7" idx="3"/>
          </p:cNvCxnSpPr>
          <p:nvPr/>
        </p:nvCxnSpPr>
        <p:spPr>
          <a:xfrm flipV="1">
            <a:off x="4500563" y="2492376"/>
            <a:ext cx="1295400" cy="6842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Rovná spojovacia šípka 4"/>
          <p:cNvCxnSpPr>
            <a:stCxn id="8" idx="1"/>
          </p:cNvCxnSpPr>
          <p:nvPr/>
        </p:nvCxnSpPr>
        <p:spPr>
          <a:xfrm rot="10800000">
            <a:off x="1187451" y="5373689"/>
            <a:ext cx="974050" cy="46831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Zaoblený obdĺžnik 5"/>
          <p:cNvSpPr/>
          <p:nvPr/>
        </p:nvSpPr>
        <p:spPr>
          <a:xfrm>
            <a:off x="285720" y="1341438"/>
            <a:ext cx="3349655" cy="5048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200" dirty="0">
                <a:solidFill>
                  <a:schemeClr val="accent2"/>
                </a:solidFill>
                <a:latin typeface="Century Schoolbook" pitchFamily="18" charset="0"/>
                <a:cs typeface="Times New Roman" pitchFamily="18" charset="0"/>
              </a:rPr>
              <a:t>ČERVENÉ  KRVINKY</a:t>
            </a:r>
          </a:p>
        </p:txBody>
      </p:sp>
      <p:sp>
        <p:nvSpPr>
          <p:cNvPr id="7" name="Zaoblený obdĺžnik 6"/>
          <p:cNvSpPr/>
          <p:nvPr/>
        </p:nvSpPr>
        <p:spPr>
          <a:xfrm>
            <a:off x="1605923" y="2924175"/>
            <a:ext cx="2894640" cy="5048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200" dirty="0">
                <a:solidFill>
                  <a:schemeClr val="accent2"/>
                </a:solidFill>
                <a:latin typeface="Century Schoolbook" pitchFamily="18" charset="0"/>
                <a:cs typeface="Times New Roman" pitchFamily="18" charset="0"/>
              </a:rPr>
              <a:t>BIELE  KRVINKY</a:t>
            </a:r>
          </a:p>
        </p:txBody>
      </p:sp>
      <p:sp>
        <p:nvSpPr>
          <p:cNvPr id="8" name="Zaoblený obdĺžnik 7"/>
          <p:cNvSpPr/>
          <p:nvPr/>
        </p:nvSpPr>
        <p:spPr>
          <a:xfrm>
            <a:off x="2161501" y="5589588"/>
            <a:ext cx="3274099" cy="5048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200" dirty="0">
                <a:solidFill>
                  <a:schemeClr val="accent2"/>
                </a:solidFill>
                <a:latin typeface="Century Schoolbook" pitchFamily="18" charset="0"/>
                <a:cs typeface="Times New Roman" pitchFamily="18" charset="0"/>
              </a:rPr>
              <a:t>KRVNÉ  DOŠTIČKY</a:t>
            </a:r>
          </a:p>
        </p:txBody>
      </p:sp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6C0A-5ACA-4450-BF18-018C0DB932C1}" type="datetime8">
              <a:rPr lang="sk-SK" smtClean="0"/>
              <a:pPr/>
              <a:t>19.3.2020 13:58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552"/>
          </a:xfrm>
          <a:prstGeom prst="rect">
            <a:avLst/>
          </a:prstGeom>
          <a:noFill/>
        </p:spPr>
      </p:pic>
      <p:sp>
        <p:nvSpPr>
          <p:cNvPr id="3" name="BlokTextu 2"/>
          <p:cNvSpPr txBox="1">
            <a:spLocks noChangeArrowheads="1"/>
          </p:cNvSpPr>
          <p:nvPr/>
        </p:nvSpPr>
        <p:spPr bwMode="auto">
          <a:xfrm>
            <a:off x="714348" y="500042"/>
            <a:ext cx="657229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4400" dirty="0">
                <a:solidFill>
                  <a:srgbClr val="C00000"/>
                </a:solidFill>
                <a:latin typeface="Century Schoolbook" pitchFamily="18" charset="0"/>
              </a:rPr>
              <a:t>Čo prenášajú červené krvinky?</a:t>
            </a:r>
          </a:p>
        </p:txBody>
      </p:sp>
      <p:pic>
        <p:nvPicPr>
          <p:cNvPr id="4" name="Obrázok 5"/>
          <p:cNvPicPr>
            <a:picLocks noChangeAspect="1"/>
          </p:cNvPicPr>
          <p:nvPr/>
        </p:nvPicPr>
        <p:blipFill>
          <a:blip r:embed="rId3" cstate="print"/>
          <a:srcRect l="-1225" t="11534" r="50900" b="12398"/>
          <a:stretch>
            <a:fillRect/>
          </a:stretch>
        </p:blipFill>
        <p:spPr bwMode="auto">
          <a:xfrm>
            <a:off x="500034" y="3571876"/>
            <a:ext cx="22463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ublina v tvare zaobleného obdĺžnika 4"/>
          <p:cNvSpPr/>
          <p:nvPr/>
        </p:nvSpPr>
        <p:spPr>
          <a:xfrm>
            <a:off x="3143240" y="4071942"/>
            <a:ext cx="5357850" cy="1928826"/>
          </a:xfrm>
          <a:prstGeom prst="wedgeRoundRectCallout">
            <a:avLst>
              <a:gd name="adj1" fmla="val -68814"/>
              <a:gd name="adj2" fmla="val -37045"/>
              <a:gd name="adj3" fmla="val 16667"/>
            </a:avLst>
          </a:prstGeom>
          <a:solidFill>
            <a:srgbClr val="FFCCFF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i="1" dirty="0">
              <a:solidFill>
                <a:schemeClr val="accent4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i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ČERVENÉ  KRVINKY  PRENÁŠAJÚ  V  NAŠOM  TELE  KYSLÍK.</a:t>
            </a:r>
          </a:p>
          <a:p>
            <a:pPr>
              <a:defRPr/>
            </a:pPr>
            <a:r>
              <a:rPr lang="pl-PL" sz="3200" i="1" dirty="0">
                <a:latin typeface="Century Schoolbook" pitchFamily="18" charset="0"/>
              </a:rPr>
              <a:t>	</a:t>
            </a:r>
          </a:p>
        </p:txBody>
      </p:sp>
      <p:sp>
        <p:nvSpPr>
          <p:cNvPr id="1026" name="AutoShape 2" descr="Výsledok vyhľadávania obrázkov pre dopyt red and white blood cell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8" name="Picture 4" descr="Výsledok vyhľadávania obrázkov pre dopyt red and white blood cel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6380" y="1616170"/>
            <a:ext cx="4111702" cy="2244878"/>
          </a:xfrm>
          <a:prstGeom prst="rect">
            <a:avLst/>
          </a:prstGeom>
          <a:noFill/>
        </p:spPr>
      </p:pic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4760-2478-4CCC-9AC9-51CDB53BD6E2}" type="datetime8">
              <a:rPr lang="sk-SK" smtClean="0"/>
              <a:pPr/>
              <a:t>19.3.2020 13:58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552"/>
          </a:xfrm>
          <a:prstGeom prst="rect">
            <a:avLst/>
          </a:prstGeom>
          <a:noFill/>
        </p:spPr>
      </p:pic>
      <p:sp>
        <p:nvSpPr>
          <p:cNvPr id="3" name="BlokTextu 2"/>
          <p:cNvSpPr txBox="1">
            <a:spLocks noChangeArrowheads="1"/>
          </p:cNvSpPr>
          <p:nvPr/>
        </p:nvSpPr>
        <p:spPr bwMode="auto">
          <a:xfrm>
            <a:off x="714348" y="500042"/>
            <a:ext cx="657229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4400" dirty="0">
                <a:solidFill>
                  <a:srgbClr val="C00000"/>
                </a:solidFill>
                <a:latin typeface="Century Schoolbook" pitchFamily="18" charset="0"/>
              </a:rPr>
              <a:t>Aká je úloha bielych krviniek?</a:t>
            </a:r>
          </a:p>
        </p:txBody>
      </p:sp>
      <p:pic>
        <p:nvPicPr>
          <p:cNvPr id="4" name="Obrázok 5"/>
          <p:cNvPicPr>
            <a:picLocks noChangeAspect="1"/>
          </p:cNvPicPr>
          <p:nvPr/>
        </p:nvPicPr>
        <p:blipFill>
          <a:blip r:embed="rId3" cstate="print"/>
          <a:srcRect l="-1225" t="11534" r="50900" b="12398"/>
          <a:stretch>
            <a:fillRect/>
          </a:stretch>
        </p:blipFill>
        <p:spPr bwMode="auto">
          <a:xfrm>
            <a:off x="500034" y="3571876"/>
            <a:ext cx="22463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ublina v tvare zaobleného obdĺžnika 4"/>
          <p:cNvSpPr/>
          <p:nvPr/>
        </p:nvSpPr>
        <p:spPr>
          <a:xfrm>
            <a:off x="2857488" y="3714752"/>
            <a:ext cx="5643602" cy="2500330"/>
          </a:xfrm>
          <a:prstGeom prst="wedgeRoundRectCallout">
            <a:avLst>
              <a:gd name="adj1" fmla="val -62333"/>
              <a:gd name="adj2" fmla="val -22417"/>
              <a:gd name="adj3" fmla="val 16667"/>
            </a:avLst>
          </a:prstGeom>
          <a:solidFill>
            <a:srgbClr val="FFCCFF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dirty="0">
              <a:solidFill>
                <a:schemeClr val="accent4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BIELE  KRVINKY  POMÁHAJÚ ORGANIZMU  V  BOJI  S  RÔZNYMI  CHOROBAMI  A  INFEKCIAMI.</a:t>
            </a:r>
          </a:p>
          <a:p>
            <a:pPr>
              <a:defRPr/>
            </a:pPr>
            <a:r>
              <a:rPr lang="pl-PL" sz="3200" dirty="0">
                <a:latin typeface="Century Schoolbook" pitchFamily="18" charset="0"/>
              </a:rPr>
              <a:t>	</a:t>
            </a:r>
          </a:p>
        </p:txBody>
      </p:sp>
      <p:sp>
        <p:nvSpPr>
          <p:cNvPr id="1026" name="AutoShape 2" descr="Výsledok vyhľadávania obrázkov pre dopyt red and white blood cell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8" name="Picture 4" descr="Výsledok vyhľadávania obrázkov pre dopyt red and white blood cel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616170"/>
            <a:ext cx="3500462" cy="1969752"/>
          </a:xfrm>
          <a:prstGeom prst="rect">
            <a:avLst/>
          </a:prstGeom>
          <a:noFill/>
        </p:spPr>
      </p:pic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B4FE-F690-4D97-B174-EB7180899545}" type="datetime8">
              <a:rPr lang="sk-SK" smtClean="0"/>
              <a:pPr/>
              <a:t>19.3.2020 13:58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448</Words>
  <Application>Microsoft Office PowerPoint</Application>
  <PresentationFormat>Prezentácia na obrazovke (4:3)</PresentationFormat>
  <Paragraphs>104</Paragraphs>
  <Slides>23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8" baseType="lpstr">
      <vt:lpstr>Algerian</vt:lpstr>
      <vt:lpstr>Arial</vt:lpstr>
      <vt:lpstr>Calibri</vt:lpstr>
      <vt:lpstr>Century Schoolbook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Mgr. Danka Spišáková</dc:creator>
  <cp:lastModifiedBy>Ladislav Fodor</cp:lastModifiedBy>
  <cp:revision>125</cp:revision>
  <dcterms:created xsi:type="dcterms:W3CDTF">2020-01-26T20:48:21Z</dcterms:created>
  <dcterms:modified xsi:type="dcterms:W3CDTF">2020-03-19T12:59:18Z</dcterms:modified>
</cp:coreProperties>
</file>