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8" r:id="rId12"/>
    <p:sldId id="267" r:id="rId13"/>
    <p:sldId id="274" r:id="rId14"/>
    <p:sldId id="270" r:id="rId15"/>
    <p:sldId id="272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9E433-E66C-44A8-8840-F92310EE0737}" type="datetimeFigureOut">
              <a:rPr lang="sk-SK" smtClean="0"/>
              <a:t>1.4.2020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6C470-7B6A-4C84-9BBD-F70EE2B566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1799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6C470-7B6A-4C84-9BBD-F70EE2B566BE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5233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1.4.2020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1.4.2020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1.4.2020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1.4.2020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1.4.2020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1.4.2020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1.4.2020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1.4.2020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1.4.2020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1.4.2020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1.4.2020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F92E2F3-A957-4897-AE39-228CC061DCDB}" type="datetimeFigureOut">
              <a:rPr lang="sk-SK" smtClean="0"/>
              <a:t>1.4.2020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43608" y="-243408"/>
            <a:ext cx="7235981" cy="3619872"/>
          </a:xfrm>
        </p:spPr>
        <p:txBody>
          <a:bodyPr/>
          <a:lstStyle/>
          <a:p>
            <a:pPr algn="ctr"/>
            <a:r>
              <a:rPr lang="sk-SK" sz="138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Cievy</a:t>
            </a:r>
            <a:br>
              <a:rPr lang="sk-SK" dirty="0">
                <a:solidFill>
                  <a:schemeClr val="accent1">
                    <a:lumMod val="75000"/>
                  </a:schemeClr>
                </a:solidFill>
              </a:rPr>
            </a:b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4585169" cy="393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64266"/>
            <a:ext cx="2484145" cy="4233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3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88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>
                <a:solidFill>
                  <a:srgbClr val="00B050"/>
                </a:solidFill>
              </a:rPr>
              <a:t>Vedeli ste?</a:t>
            </a:r>
          </a:p>
          <a:p>
            <a:pPr marL="0" indent="0">
              <a:buNone/>
            </a:pPr>
            <a:r>
              <a:rPr lang="sk-SK" dirty="0">
                <a:solidFill>
                  <a:srgbClr val="000000"/>
                </a:solidFill>
              </a:rPr>
              <a:t>miazgové uzliny môžu niekedy byť v okolí rozšírenia infekcie citlivé a zväčšené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29" y="1835631"/>
            <a:ext cx="4730621" cy="2654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681" y="1961697"/>
            <a:ext cx="3419827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562" y="4608761"/>
            <a:ext cx="3346552" cy="223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07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7504" y="394320"/>
            <a:ext cx="82296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4800" dirty="0">
                <a:solidFill>
                  <a:schemeClr val="tx2"/>
                </a:solidFill>
                <a:latin typeface="Arial Black" pitchFamily="34" charset="0"/>
              </a:rPr>
              <a:t>Slezina</a:t>
            </a:r>
          </a:p>
          <a:p>
            <a:pPr marL="0" indent="0" algn="ctr">
              <a:buNone/>
            </a:pPr>
            <a:endParaRPr lang="sk-SK" sz="2800" dirty="0">
              <a:solidFill>
                <a:schemeClr val="tx2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sk-SK" sz="2800" dirty="0">
                <a:solidFill>
                  <a:srgbClr val="000000"/>
                </a:solidFill>
                <a:latin typeface="Arial Black" pitchFamily="34" charset="0"/>
              </a:rPr>
              <a:t>Nachádza sa v brušnej dutine vľavo od žalúdka</a:t>
            </a:r>
            <a:endParaRPr lang="en-GB" sz="2800" dirty="0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564904"/>
            <a:ext cx="4105275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05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sk-SK" sz="54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Slezina</a:t>
            </a:r>
            <a:endParaRPr lang="en-GB" sz="54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876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sk-SK" sz="2800" dirty="0">
                <a:solidFill>
                  <a:srgbClr val="000000"/>
                </a:solidFill>
                <a:latin typeface="Arial Black" pitchFamily="34" charset="0"/>
              </a:rPr>
              <a:t>miesto</a:t>
            </a:r>
            <a:r>
              <a:rPr lang="sk-SK" sz="2800" dirty="0">
                <a:solidFill>
                  <a:srgbClr val="00B050"/>
                </a:solidFill>
                <a:latin typeface="Arial Black" pitchFamily="34" charset="0"/>
              </a:rPr>
              <a:t> tvorby obranných látok</a:t>
            </a:r>
            <a:r>
              <a:rPr lang="sk-SK" sz="2800" dirty="0">
                <a:solidFill>
                  <a:srgbClr val="000000"/>
                </a:solidFill>
                <a:latin typeface="Arial Black" pitchFamily="34" charset="0"/>
              </a:rPr>
              <a:t> a </a:t>
            </a:r>
            <a:r>
              <a:rPr lang="sk-SK" sz="2800" dirty="0">
                <a:solidFill>
                  <a:srgbClr val="00B050"/>
                </a:solidFill>
                <a:latin typeface="Arial Black" pitchFamily="34" charset="0"/>
              </a:rPr>
              <a:t>bielych krviniek</a:t>
            </a:r>
          </a:p>
          <a:p>
            <a:pPr>
              <a:buFont typeface="Wingdings" pitchFamily="2" charset="2"/>
              <a:buChar char="q"/>
            </a:pPr>
            <a:r>
              <a:rPr lang="sk-SK" sz="2800" dirty="0">
                <a:solidFill>
                  <a:srgbClr val="000000"/>
                </a:solidFill>
                <a:latin typeface="Arial Black" pitchFamily="34" charset="0"/>
              </a:rPr>
              <a:t>miesto </a:t>
            </a:r>
            <a:r>
              <a:rPr lang="sk-SK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rozkladu</a:t>
            </a:r>
            <a:r>
              <a:rPr lang="sk-SK" sz="2800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sk-SK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odumretých červených krviniek</a:t>
            </a:r>
            <a:r>
              <a:rPr lang="sk-SK" sz="2800" dirty="0">
                <a:solidFill>
                  <a:srgbClr val="000000"/>
                </a:solidFill>
                <a:latin typeface="Arial Black" pitchFamily="34" charset="0"/>
              </a:rPr>
              <a:t>, </a:t>
            </a:r>
            <a:r>
              <a:rPr lang="sk-SK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choroboplodných zárodkov</a:t>
            </a:r>
            <a:endParaRPr lang="en-GB" sz="2800" dirty="0">
              <a:solidFill>
                <a:schemeClr val="accent6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745" y="3414386"/>
            <a:ext cx="3512490" cy="2938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50812"/>
            <a:ext cx="4834209" cy="2654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7704348" y="3999904"/>
            <a:ext cx="360040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64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CD5008-4FB7-48E3-963F-A4E2EAE6B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Úlohy – opakovanie a utvrdenie si učiva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C999D2E-A44F-46B0-8430-1590478F8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  <a:p>
            <a:r>
              <a:rPr lang="sk-SK" dirty="0"/>
              <a:t>Prosím poslať </a:t>
            </a:r>
            <a:r>
              <a:rPr lang="sk-SK" b="1" dirty="0"/>
              <a:t>úlohy</a:t>
            </a:r>
            <a:r>
              <a:rPr lang="sk-SK" dirty="0"/>
              <a:t> (najrýchlejšia cesta je </a:t>
            </a:r>
            <a:r>
              <a:rPr lang="sk-SK" dirty="0" err="1"/>
              <a:t>messenger</a:t>
            </a:r>
            <a:r>
              <a:rPr lang="sk-SK" dirty="0"/>
              <a:t> – odfoť, pošli). </a:t>
            </a:r>
          </a:p>
          <a:p>
            <a:endParaRPr lang="sk-SK" dirty="0"/>
          </a:p>
          <a:p>
            <a:r>
              <a:rPr lang="sk-SK" dirty="0"/>
              <a:t>Poznámky mi môžete posielať, ale očakávam, že tie si píšete automaticky)</a:t>
            </a:r>
          </a:p>
        </p:txBody>
      </p:sp>
    </p:spTree>
    <p:extLst>
      <p:ext uri="{BB962C8B-B14F-4D97-AF65-F5344CB8AC3E}">
        <p14:creationId xmlns:p14="http://schemas.microsoft.com/office/powerpoint/2010/main" val="429382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375320"/>
          </a:xfrm>
        </p:spPr>
        <p:txBody>
          <a:bodyPr>
            <a:noAutofit/>
          </a:bodyPr>
          <a:lstStyle/>
          <a:p>
            <a:r>
              <a:rPr lang="sk-SK" sz="2800" u="sng" dirty="0"/>
              <a:t>Správne roztrieď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08240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    </a:t>
            </a:r>
            <a:r>
              <a:rPr lang="sk-SK" b="1" dirty="0">
                <a:solidFill>
                  <a:srgbClr val="FF0000"/>
                </a:solidFill>
              </a:rPr>
              <a:t>TEPNY  </a:t>
            </a:r>
            <a:r>
              <a:rPr lang="sk-SK" b="1" dirty="0">
                <a:solidFill>
                  <a:srgbClr val="00B0F0"/>
                </a:solidFill>
              </a:rPr>
              <a:t>                        ŽILY                     </a:t>
            </a:r>
            <a:r>
              <a:rPr lang="sk-SK" b="1" dirty="0">
                <a:solidFill>
                  <a:srgbClr val="7030A0"/>
                </a:solidFill>
              </a:rPr>
              <a:t>VLÁSOČNICE</a:t>
            </a: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314810"/>
              </p:ext>
            </p:extLst>
          </p:nvPr>
        </p:nvGraphicFramePr>
        <p:xfrm>
          <a:off x="2784764" y="1302327"/>
          <a:ext cx="208280" cy="3278801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78801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515003"/>
              </p:ext>
            </p:extLst>
          </p:nvPr>
        </p:nvGraphicFramePr>
        <p:xfrm>
          <a:off x="5724128" y="1340768"/>
          <a:ext cx="221673" cy="3240360"/>
        </p:xfrm>
        <a:graphic>
          <a:graphicData uri="http://schemas.openxmlformats.org/drawingml/2006/table">
            <a:tbl>
              <a:tblPr/>
              <a:tblGrid>
                <a:gridCol w="221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036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019906"/>
              </p:ext>
            </p:extLst>
          </p:nvPr>
        </p:nvGraphicFramePr>
        <p:xfrm>
          <a:off x="323528" y="1731818"/>
          <a:ext cx="8404836" cy="365760"/>
        </p:xfrm>
        <a:graphic>
          <a:graphicData uri="http://schemas.openxmlformats.org/drawingml/2006/table">
            <a:tbl>
              <a:tblPr/>
              <a:tblGrid>
                <a:gridCol w="8404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Obdĺžnik 6"/>
          <p:cNvSpPr/>
          <p:nvPr/>
        </p:nvSpPr>
        <p:spPr>
          <a:xfrm>
            <a:off x="504947" y="4837228"/>
            <a:ext cx="2016224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/>
              <a:t>odkysličená krv</a:t>
            </a:r>
          </a:p>
        </p:txBody>
      </p:sp>
      <p:sp>
        <p:nvSpPr>
          <p:cNvPr id="8" name="Obdĺžnik 7"/>
          <p:cNvSpPr/>
          <p:nvPr/>
        </p:nvSpPr>
        <p:spPr>
          <a:xfrm>
            <a:off x="6498023" y="6212459"/>
            <a:ext cx="2016224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/>
              <a:t>okysličená krv</a:t>
            </a:r>
          </a:p>
        </p:txBody>
      </p:sp>
      <p:sp>
        <p:nvSpPr>
          <p:cNvPr id="9" name="Obdĺžnik 8"/>
          <p:cNvSpPr/>
          <p:nvPr/>
        </p:nvSpPr>
        <p:spPr>
          <a:xfrm>
            <a:off x="6426015" y="4837228"/>
            <a:ext cx="2160240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/>
              <a:t>jasnočervená krv</a:t>
            </a:r>
          </a:p>
        </p:txBody>
      </p:sp>
      <p:sp>
        <p:nvSpPr>
          <p:cNvPr id="10" name="Obdĺžnik 9"/>
          <p:cNvSpPr/>
          <p:nvPr/>
        </p:nvSpPr>
        <p:spPr>
          <a:xfrm>
            <a:off x="3285485" y="5517232"/>
            <a:ext cx="2294625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/>
              <a:t>tmavočervená krv</a:t>
            </a:r>
          </a:p>
        </p:txBody>
      </p:sp>
      <p:sp>
        <p:nvSpPr>
          <p:cNvPr id="11" name="Obdĺžnik 10"/>
          <p:cNvSpPr/>
          <p:nvPr/>
        </p:nvSpPr>
        <p:spPr>
          <a:xfrm>
            <a:off x="6498023" y="5534209"/>
            <a:ext cx="2016224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/>
              <a:t>tenšie ako vlas</a:t>
            </a:r>
          </a:p>
        </p:txBody>
      </p:sp>
      <p:sp>
        <p:nvSpPr>
          <p:cNvPr id="12" name="Obdĺžnik 11"/>
          <p:cNvSpPr/>
          <p:nvPr/>
        </p:nvSpPr>
        <p:spPr>
          <a:xfrm>
            <a:off x="504947" y="6212459"/>
            <a:ext cx="2016224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/>
              <a:t>veľký tlak</a:t>
            </a:r>
          </a:p>
        </p:txBody>
      </p:sp>
      <p:sp>
        <p:nvSpPr>
          <p:cNvPr id="13" name="Obdĺžnik 12"/>
          <p:cNvSpPr/>
          <p:nvPr/>
        </p:nvSpPr>
        <p:spPr>
          <a:xfrm>
            <a:off x="3319083" y="6174762"/>
            <a:ext cx="2227431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/>
              <a:t>živiny k bunkám</a:t>
            </a:r>
          </a:p>
        </p:txBody>
      </p:sp>
      <p:sp>
        <p:nvSpPr>
          <p:cNvPr id="14" name="Obdĺžnik 13"/>
          <p:cNvSpPr/>
          <p:nvPr/>
        </p:nvSpPr>
        <p:spPr>
          <a:xfrm>
            <a:off x="504947" y="5517232"/>
            <a:ext cx="2016224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/>
              <a:t>malý tlak</a:t>
            </a:r>
          </a:p>
        </p:txBody>
      </p:sp>
      <p:sp>
        <p:nvSpPr>
          <p:cNvPr id="15" name="Obdĺžnik 14"/>
          <p:cNvSpPr/>
          <p:nvPr/>
        </p:nvSpPr>
        <p:spPr>
          <a:xfrm>
            <a:off x="3208663" y="4837228"/>
            <a:ext cx="2448272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/>
              <a:t>jedna vrstva buniek</a:t>
            </a:r>
          </a:p>
        </p:txBody>
      </p:sp>
    </p:spTree>
    <p:extLst>
      <p:ext uri="{BB962C8B-B14F-4D97-AF65-F5344CB8AC3E}">
        <p14:creationId xmlns:p14="http://schemas.microsoft.com/office/powerpoint/2010/main" val="74061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62 0.01065 L 0.30695 -0.368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58" y="-1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7 L 0.3224 -0.357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11" y="-1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67517 -0.3680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67" y="-1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3.7037E-6 L 0.30695 -0.362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-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2.22222E-6 L 1.11111E-6 -0.2395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-5.55556E-7 -0.3465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2.59259E-6 L -0.01649 -0.4636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-2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96296E-6 L 0.32709 -0.3215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54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-0.05254 L -0.67517 -0.3270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48" y="-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/>
              <a:t>V tajničke sa ukrýva názov ochorenia, pri ktorom sa vytvorí  v cieve zrazenina krvi, ktorá ju upchá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0" y="1673352"/>
            <a:ext cx="5004048" cy="5068016"/>
          </a:xfrm>
        </p:spPr>
        <p:txBody>
          <a:bodyPr>
            <a:normAutofit/>
          </a:bodyPr>
          <a:lstStyle/>
          <a:p>
            <a:r>
              <a:rPr lang="sk-SK" sz="2400" dirty="0"/>
              <a:t>1. Cieva vedúca krv zo srdca</a:t>
            </a:r>
          </a:p>
          <a:p>
            <a:r>
              <a:rPr lang="sk-SK" sz="2400" dirty="0">
                <a:solidFill>
                  <a:schemeClr val="tx2">
                    <a:lumMod val="75000"/>
                  </a:schemeClr>
                </a:solidFill>
              </a:rPr>
              <a:t>2. Orgán zabezpečujúci prúdenie krvi v cievach</a:t>
            </a:r>
          </a:p>
          <a:p>
            <a:r>
              <a:rPr lang="sk-SK" sz="2400" dirty="0"/>
              <a:t>3. Najtenšie cievy v tele</a:t>
            </a:r>
          </a:p>
          <a:p>
            <a:r>
              <a:rPr lang="sk-SK" sz="2400" dirty="0">
                <a:solidFill>
                  <a:schemeClr val="tx2">
                    <a:lumMod val="75000"/>
                  </a:schemeClr>
                </a:solidFill>
              </a:rPr>
              <a:t>4. Tekutina podobná plazme</a:t>
            </a:r>
          </a:p>
          <a:p>
            <a:r>
              <a:rPr lang="sk-SK" sz="2400" dirty="0"/>
              <a:t>5. Uzliny môžeme nahmatať na ..............................</a:t>
            </a:r>
          </a:p>
          <a:p>
            <a:r>
              <a:rPr lang="sk-SK" sz="2400" dirty="0">
                <a:solidFill>
                  <a:schemeClr val="tx2">
                    <a:lumMod val="75000"/>
                  </a:schemeClr>
                </a:solidFill>
              </a:rPr>
              <a:t>6. Krv po tele roznáša kyslík, vitamíny a ..........................</a:t>
            </a:r>
          </a:p>
          <a:p>
            <a:r>
              <a:rPr lang="sk-SK" sz="2400" dirty="0"/>
              <a:t>7. Orgán vľavo od žalúdka</a:t>
            </a:r>
          </a:p>
          <a:p>
            <a:r>
              <a:rPr lang="sk-SK" sz="2400" dirty="0">
                <a:solidFill>
                  <a:schemeClr val="tx2">
                    <a:lumMod val="75000"/>
                  </a:schemeClr>
                </a:solidFill>
              </a:rPr>
              <a:t>8.  Cieva privádzajúca krv do srdca</a:t>
            </a:r>
          </a:p>
        </p:txBody>
      </p:sp>
      <p:graphicFrame>
        <p:nvGraphicFramePr>
          <p:cNvPr id="5" name="Zástupný symbol obsahu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9841270"/>
              </p:ext>
            </p:extLst>
          </p:nvPr>
        </p:nvGraphicFramePr>
        <p:xfrm>
          <a:off x="4355974" y="1673223"/>
          <a:ext cx="4330821" cy="4708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7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37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37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37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37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37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37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371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371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88513"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513"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/>
                        <a:t>2.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513">
                <a:tc>
                  <a:txBody>
                    <a:bodyPr/>
                    <a:lstStyle/>
                    <a:p>
                      <a:r>
                        <a:rPr lang="sk-SK" b="1" dirty="0"/>
                        <a:t>3.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513"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/>
                        <a:t>4.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513"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/>
                        <a:t>5.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8513">
                <a:tc>
                  <a:txBody>
                    <a:bodyPr/>
                    <a:lstStyle/>
                    <a:p>
                      <a:r>
                        <a:rPr lang="sk-SK" b="1" dirty="0"/>
                        <a:t>6.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513"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/>
                        <a:t>7.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8513"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/>
                        <a:t>8.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9363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sk-SK" sz="66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Krvné cievy</a:t>
            </a:r>
            <a:endParaRPr lang="en-GB" sz="66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016884"/>
            <a:ext cx="8640960" cy="51484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sk-SK" sz="2800" dirty="0">
                <a:solidFill>
                  <a:srgbClr val="000000"/>
                </a:solidFill>
                <a:latin typeface="Arial Black" pitchFamily="34" charset="0"/>
              </a:rPr>
              <a:t>Krvné cievy – </a:t>
            </a:r>
            <a:r>
              <a:rPr lang="sk-SK" sz="2800" b="1" dirty="0">
                <a:solidFill>
                  <a:srgbClr val="FF0000"/>
                </a:solidFill>
                <a:latin typeface="Arial Black" pitchFamily="34" charset="0"/>
              </a:rPr>
              <a:t>tepny</a:t>
            </a:r>
          </a:p>
          <a:p>
            <a:pPr marL="0" indent="0">
              <a:buNone/>
            </a:pPr>
            <a:r>
              <a:rPr lang="sk-SK" sz="2800" dirty="0">
                <a:solidFill>
                  <a:srgbClr val="000000"/>
                </a:solidFill>
                <a:latin typeface="Arial Black" pitchFamily="34" charset="0"/>
              </a:rPr>
              <a:t> 		  	  </a:t>
            </a:r>
            <a:r>
              <a:rPr lang="sk-SK" sz="2800" dirty="0">
                <a:solidFill>
                  <a:srgbClr val="0070C0"/>
                </a:solidFill>
                <a:latin typeface="Arial Black" pitchFamily="34" charset="0"/>
              </a:rPr>
              <a:t>žily</a:t>
            </a:r>
          </a:p>
          <a:p>
            <a:pPr marL="0" indent="0">
              <a:buNone/>
            </a:pPr>
            <a:r>
              <a:rPr lang="sk-SK" sz="2800" dirty="0">
                <a:solidFill>
                  <a:srgbClr val="000000"/>
                </a:solidFill>
                <a:latin typeface="Arial Black" pitchFamily="34" charset="0"/>
              </a:rPr>
              <a:t>		  	  </a:t>
            </a:r>
            <a:r>
              <a:rPr lang="sk-SK" sz="2800" dirty="0">
                <a:solidFill>
                  <a:srgbClr val="7030A0"/>
                </a:solidFill>
                <a:latin typeface="Arial Black" pitchFamily="34" charset="0"/>
              </a:rPr>
              <a:t>vlásočnice </a:t>
            </a:r>
          </a:p>
          <a:p>
            <a:pPr marL="0" indent="0">
              <a:buNone/>
            </a:pPr>
            <a:r>
              <a:rPr lang="sk-SK" sz="2800" dirty="0">
                <a:solidFill>
                  <a:srgbClr val="000000"/>
                </a:solidFill>
                <a:latin typeface="Arial Black" pitchFamily="34" charset="0"/>
              </a:rPr>
              <a:t>tvoria rozvetvený systém – </a:t>
            </a:r>
            <a:r>
              <a:rPr lang="sk-SK" sz="28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krvné riečisko,</a:t>
            </a:r>
            <a:r>
              <a:rPr lang="sk-SK" sz="2800" dirty="0">
                <a:solidFill>
                  <a:srgbClr val="000000"/>
                </a:solidFill>
                <a:latin typeface="Arial Black" pitchFamily="34" charset="0"/>
              </a:rPr>
              <a:t> cez ktoré neustále prúdi krv</a:t>
            </a:r>
            <a:endParaRPr lang="en-GB" sz="2800" dirty="0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967" y="4262031"/>
            <a:ext cx="239077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585" y="3419850"/>
            <a:ext cx="3215561" cy="337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26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32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TEPNY</a:t>
            </a:r>
          </a:p>
          <a:p>
            <a:pPr>
              <a:buFont typeface="Wingdings" pitchFamily="2" charset="2"/>
              <a:buChar char="q"/>
            </a:pPr>
            <a:r>
              <a:rPr lang="sk-SK" sz="2800" dirty="0">
                <a:solidFill>
                  <a:srgbClr val="000000"/>
                </a:solidFill>
                <a:latin typeface="Arial Black" pitchFamily="34" charset="0"/>
              </a:rPr>
              <a:t>prúdi nimi </a:t>
            </a:r>
            <a:r>
              <a:rPr lang="sk-SK" sz="2800" dirty="0">
                <a:solidFill>
                  <a:srgbClr val="00B050"/>
                </a:solidFill>
                <a:latin typeface="Arial Black" pitchFamily="34" charset="0"/>
              </a:rPr>
              <a:t>jasnočervená okysličená krv ZO</a:t>
            </a:r>
            <a:r>
              <a:rPr lang="sk-SK" sz="2800" dirty="0">
                <a:solidFill>
                  <a:srgbClr val="000000"/>
                </a:solidFill>
                <a:latin typeface="Arial Black" pitchFamily="34" charset="0"/>
              </a:rPr>
              <a:t> srdca do orgánov, tkanív a buniek</a:t>
            </a:r>
          </a:p>
          <a:p>
            <a:pPr marL="0" indent="0">
              <a:buNone/>
            </a:pPr>
            <a:endParaRPr lang="sk-SK" sz="2800" dirty="0">
              <a:solidFill>
                <a:srgbClr val="000000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sk-SK" sz="2800" dirty="0">
                <a:solidFill>
                  <a:srgbClr val="000000"/>
                </a:solidFill>
                <a:latin typeface="Arial Black" pitchFamily="34" charset="0"/>
              </a:rPr>
              <a:t>je v nej najväčší tlak, preto pri jej poranení krv </a:t>
            </a:r>
            <a:r>
              <a:rPr lang="sk-SK" sz="2800" u="sng" dirty="0">
                <a:solidFill>
                  <a:srgbClr val="000000"/>
                </a:solidFill>
                <a:latin typeface="Arial Black" pitchFamily="34" charset="0"/>
              </a:rPr>
              <a:t>strieka</a:t>
            </a:r>
            <a:endParaRPr lang="en-GB" sz="2800" u="sng" dirty="0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80928"/>
            <a:ext cx="2535832" cy="3811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29001"/>
            <a:ext cx="397264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10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sk-SK" sz="32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Žily</a:t>
            </a:r>
          </a:p>
          <a:p>
            <a:pPr>
              <a:buFont typeface="Wingdings" pitchFamily="2" charset="2"/>
              <a:buChar char="q"/>
            </a:pPr>
            <a:r>
              <a:rPr lang="sk-SK" sz="2800" dirty="0">
                <a:solidFill>
                  <a:srgbClr val="000000"/>
                </a:solidFill>
                <a:latin typeface="Arial Black" pitchFamily="34" charset="0"/>
              </a:rPr>
              <a:t>vedú </a:t>
            </a:r>
            <a:r>
              <a:rPr lang="sk-SK" sz="2800" b="1" dirty="0">
                <a:solidFill>
                  <a:srgbClr val="00B050"/>
                </a:solidFill>
                <a:latin typeface="Arial Black" pitchFamily="34" charset="0"/>
              </a:rPr>
              <a:t>odkysličenú tmavočervenú krv </a:t>
            </a:r>
            <a:r>
              <a:rPr lang="sk-SK" sz="2800" dirty="0">
                <a:solidFill>
                  <a:srgbClr val="000000"/>
                </a:solidFill>
                <a:latin typeface="Arial Black" pitchFamily="34" charset="0"/>
              </a:rPr>
              <a:t>z orgánov </a:t>
            </a:r>
            <a:r>
              <a:rPr lang="sk-SK" sz="2800" dirty="0">
                <a:solidFill>
                  <a:srgbClr val="00B050"/>
                </a:solidFill>
                <a:latin typeface="Arial Black" pitchFamily="34" charset="0"/>
              </a:rPr>
              <a:t>DO</a:t>
            </a:r>
            <a:r>
              <a:rPr lang="sk-SK" sz="2800" dirty="0">
                <a:solidFill>
                  <a:srgbClr val="000000"/>
                </a:solidFill>
                <a:latin typeface="Arial Black" pitchFamily="34" charset="0"/>
              </a:rPr>
              <a:t> srdca</a:t>
            </a:r>
          </a:p>
          <a:p>
            <a:pPr>
              <a:buFont typeface="Wingdings" pitchFamily="2" charset="2"/>
              <a:buChar char="q"/>
            </a:pPr>
            <a:endParaRPr lang="sk-SK" sz="2800" dirty="0">
              <a:solidFill>
                <a:srgbClr val="000000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sk-SK" sz="2800" dirty="0">
                <a:solidFill>
                  <a:srgbClr val="000000"/>
                </a:solidFill>
                <a:latin typeface="Arial Black" pitchFamily="34" charset="0"/>
              </a:rPr>
              <a:t>krv v nej tečie pomalšie, pod menším tlakom, pri poranení krv zo žily </a:t>
            </a:r>
            <a:r>
              <a:rPr lang="sk-SK" sz="2800" u="sng" dirty="0">
                <a:solidFill>
                  <a:srgbClr val="000000"/>
                </a:solidFill>
                <a:latin typeface="Arial Black" pitchFamily="34" charset="0"/>
              </a:rPr>
              <a:t>tečie</a:t>
            </a:r>
            <a:endParaRPr lang="en-GB" sz="2800" u="sng" dirty="0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32540"/>
            <a:ext cx="28956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896346"/>
            <a:ext cx="4462264" cy="2515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403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sk-SK" sz="32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Vlásočnice</a:t>
            </a:r>
          </a:p>
          <a:p>
            <a:pPr>
              <a:buFont typeface="Wingdings" pitchFamily="2" charset="2"/>
              <a:buChar char="q"/>
            </a:pPr>
            <a:r>
              <a:rPr lang="sk-SK" sz="2800" dirty="0">
                <a:solidFill>
                  <a:srgbClr val="000000"/>
                </a:solidFill>
                <a:latin typeface="Arial Black" pitchFamily="34" charset="0"/>
              </a:rPr>
              <a:t>sú </a:t>
            </a:r>
            <a:r>
              <a:rPr lang="sk-SK" sz="2800" dirty="0">
                <a:solidFill>
                  <a:srgbClr val="00B050"/>
                </a:solidFill>
                <a:latin typeface="Arial Black" pitchFamily="34" charset="0"/>
              </a:rPr>
              <a:t>najmenšie</a:t>
            </a:r>
            <a:r>
              <a:rPr lang="sk-SK" sz="2800" dirty="0">
                <a:solidFill>
                  <a:srgbClr val="000000"/>
                </a:solidFill>
                <a:latin typeface="Arial Black" pitchFamily="34" charset="0"/>
              </a:rPr>
              <a:t> a najpočetnejšie cievy – </a:t>
            </a:r>
            <a:r>
              <a:rPr lang="sk-SK" sz="2800" u="sng" dirty="0">
                <a:solidFill>
                  <a:srgbClr val="000000"/>
                </a:solidFill>
                <a:latin typeface="Arial Black" pitchFamily="34" charset="0"/>
              </a:rPr>
              <a:t>spájajú tepny a žily</a:t>
            </a:r>
          </a:p>
          <a:p>
            <a:pPr>
              <a:buFont typeface="Wingdings" pitchFamily="2" charset="2"/>
              <a:buChar char="q"/>
            </a:pPr>
            <a:endParaRPr lang="sk-SK" sz="2800" u="sng" dirty="0">
              <a:solidFill>
                <a:srgbClr val="000000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sk-SK" sz="2800" dirty="0">
                <a:solidFill>
                  <a:srgbClr val="000000"/>
                </a:solidFill>
                <a:latin typeface="Arial Black" pitchFamily="34" charset="0"/>
              </a:rPr>
              <a:t>umožňujú neustály prechod látok do  buniek a z buniek</a:t>
            </a:r>
            <a:endParaRPr lang="en-GB" sz="2800" dirty="0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4165188" cy="279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91492"/>
            <a:ext cx="4104456" cy="2739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6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476672"/>
            <a:ext cx="8784976" cy="32087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8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Vencovité tepny</a:t>
            </a:r>
          </a:p>
          <a:p>
            <a:pPr>
              <a:buFont typeface="Wingdings" pitchFamily="2" charset="2"/>
              <a:buChar char="q"/>
            </a:pPr>
            <a:r>
              <a:rPr lang="sk-SK" sz="28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k-SK" sz="2800" dirty="0">
                <a:solidFill>
                  <a:srgbClr val="000000"/>
                </a:solidFill>
                <a:latin typeface="Arial Black" pitchFamily="34" charset="0"/>
              </a:rPr>
              <a:t>zabezpečujú </a:t>
            </a:r>
            <a:r>
              <a:rPr lang="sk-SK" sz="2800" dirty="0">
                <a:solidFill>
                  <a:srgbClr val="00B050"/>
                </a:solidFill>
                <a:latin typeface="Arial Black" pitchFamily="34" charset="0"/>
              </a:rPr>
              <a:t>výživu srdca</a:t>
            </a:r>
          </a:p>
          <a:p>
            <a:pPr>
              <a:buFont typeface="Wingdings" pitchFamily="2" charset="2"/>
              <a:buChar char="q"/>
            </a:pPr>
            <a:endParaRPr lang="sk-SK" sz="2800" dirty="0">
              <a:solidFill>
                <a:srgbClr val="000000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sk-SK" sz="2800" dirty="0">
                <a:solidFill>
                  <a:srgbClr val="000000"/>
                </a:solidFill>
                <a:latin typeface="Arial Black" pitchFamily="34" charset="0"/>
              </a:rPr>
              <a:t>srdce potrebuje na svoju činnosť značné zásobovanie kyslíkom, čo vyžaduje veľký prívod krvi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019024"/>
            <a:ext cx="3460393" cy="357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96020"/>
            <a:ext cx="3774670" cy="302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490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7504" y="404664"/>
            <a:ext cx="9036496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dirty="0">
                <a:solidFill>
                  <a:srgbClr val="00B050"/>
                </a:solidFill>
              </a:rPr>
              <a:t>Zaujímavosť </a:t>
            </a:r>
            <a:r>
              <a:rPr lang="sk-SK" sz="2800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sk-SK" sz="2800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k-SK" dirty="0">
                <a:solidFill>
                  <a:srgbClr val="000000"/>
                </a:solidFill>
              </a:rPr>
              <a:t>Keby sme všetky cievy tela natiahli a vystreli, dosiahli by dĺžku asi 150 000 km a štyrikrát by ovinuli zemeguľu.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dirty="0">
                <a:solidFill>
                  <a:srgbClr val="000000"/>
                </a:solidFill>
              </a:rPr>
              <a:t>Z uvedenej dĺžky pripadá na vlásočnice 98%, majú mikroskopické rozmery, sú tenšie ako vlas človeka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9215">
            <a:off x="935830" y="3135428"/>
            <a:ext cx="3215561" cy="337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24759"/>
            <a:ext cx="2448272" cy="399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041" y="1519145"/>
            <a:ext cx="1140718" cy="114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68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128792" cy="990600"/>
          </a:xfrm>
        </p:spPr>
        <p:txBody>
          <a:bodyPr>
            <a:noAutofit/>
          </a:bodyPr>
          <a:lstStyle/>
          <a:p>
            <a:r>
              <a:rPr lang="sk-SK" sz="48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Miazgové cievy</a:t>
            </a:r>
            <a:endParaRPr lang="en-GB" sz="48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07388" y="1611288"/>
            <a:ext cx="5688632" cy="518457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sk-SK" sz="2800" dirty="0">
                <a:solidFill>
                  <a:srgbClr val="000000"/>
                </a:solidFill>
                <a:latin typeface="Arial Black" pitchFamily="34" charset="0"/>
              </a:rPr>
              <a:t>prúdi v nich žltkastá tekutina – </a:t>
            </a:r>
            <a:r>
              <a:rPr lang="sk-SK" sz="2800" dirty="0">
                <a:solidFill>
                  <a:srgbClr val="FF0000"/>
                </a:solidFill>
                <a:latin typeface="Arial Black" pitchFamily="34" charset="0"/>
              </a:rPr>
              <a:t>miazga</a:t>
            </a:r>
            <a:endParaRPr lang="sk-SK" sz="2800" dirty="0">
              <a:solidFill>
                <a:srgbClr val="000000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sk-SK" sz="2800" i="1" u="sng" dirty="0">
                <a:solidFill>
                  <a:srgbClr val="000000"/>
                </a:solidFill>
                <a:latin typeface="Arial Black" pitchFamily="34" charset="0"/>
              </a:rPr>
              <a:t>Miazga:</a:t>
            </a:r>
          </a:p>
          <a:p>
            <a:pPr>
              <a:buFont typeface="Wingdings" pitchFamily="2" charset="2"/>
              <a:buChar char="q"/>
            </a:pPr>
            <a:r>
              <a:rPr lang="sk-SK" sz="2800" dirty="0">
                <a:solidFill>
                  <a:srgbClr val="000000"/>
                </a:solidFill>
                <a:latin typeface="Arial Black" pitchFamily="34" charset="0"/>
              </a:rPr>
              <a:t>má </a:t>
            </a:r>
            <a:r>
              <a:rPr lang="sk-SK" sz="2800" u="sng" dirty="0">
                <a:solidFill>
                  <a:srgbClr val="000000"/>
                </a:solidFill>
                <a:latin typeface="Arial Black" pitchFamily="34" charset="0"/>
              </a:rPr>
              <a:t>podobné zloženie ako </a:t>
            </a:r>
            <a:r>
              <a:rPr lang="sk-SK" sz="2800" dirty="0">
                <a:solidFill>
                  <a:srgbClr val="000000"/>
                </a:solidFill>
                <a:latin typeface="Arial Black" pitchFamily="34" charset="0"/>
              </a:rPr>
              <a:t>krvná </a:t>
            </a:r>
            <a:r>
              <a:rPr lang="sk-SK" sz="2800" u="sng" dirty="0">
                <a:solidFill>
                  <a:srgbClr val="000000"/>
                </a:solidFill>
                <a:latin typeface="Arial Black" pitchFamily="34" charset="0"/>
              </a:rPr>
              <a:t>plazma</a:t>
            </a:r>
            <a:r>
              <a:rPr lang="sk-SK" sz="2800" dirty="0">
                <a:solidFill>
                  <a:srgbClr val="000000"/>
                </a:solidFill>
                <a:latin typeface="Arial Black" pitchFamily="34" charset="0"/>
              </a:rPr>
              <a:t>,</a:t>
            </a:r>
          </a:p>
          <a:p>
            <a:pPr>
              <a:buFont typeface="Wingdings" pitchFamily="2" charset="2"/>
              <a:buChar char="q"/>
            </a:pPr>
            <a:r>
              <a:rPr lang="sk-SK" sz="2800" dirty="0">
                <a:solidFill>
                  <a:srgbClr val="000000"/>
                </a:solidFill>
                <a:latin typeface="Arial Black" pitchFamily="34" charset="0"/>
              </a:rPr>
              <a:t>obsahuje </a:t>
            </a:r>
            <a:r>
              <a:rPr lang="sk-SK" sz="2800" u="sng" dirty="0">
                <a:solidFill>
                  <a:srgbClr val="000000"/>
                </a:solidFill>
                <a:latin typeface="Arial Black" pitchFamily="34" charset="0"/>
              </a:rPr>
              <a:t>aj biele krvinky</a:t>
            </a:r>
            <a:r>
              <a:rPr lang="sk-SK" sz="2800" dirty="0">
                <a:solidFill>
                  <a:srgbClr val="000000"/>
                </a:solidFill>
                <a:latin typeface="Arial Black" pitchFamily="34" charset="0"/>
              </a:rPr>
              <a:t>,</a:t>
            </a:r>
          </a:p>
          <a:p>
            <a:pPr>
              <a:buFont typeface="Wingdings" pitchFamily="2" charset="2"/>
              <a:buChar char="q"/>
            </a:pPr>
            <a:r>
              <a:rPr lang="sk-SK" sz="2800" dirty="0">
                <a:solidFill>
                  <a:srgbClr val="000000"/>
                </a:solidFill>
                <a:latin typeface="Arial Black" pitchFamily="34" charset="0"/>
              </a:rPr>
              <a:t>miazga </a:t>
            </a:r>
            <a:r>
              <a:rPr lang="sk-SK" sz="2800" u="sng" dirty="0">
                <a:solidFill>
                  <a:srgbClr val="00B050"/>
                </a:solidFill>
                <a:latin typeface="Arial Black" pitchFamily="34" charset="0"/>
              </a:rPr>
              <a:t>prenáša živiny </a:t>
            </a:r>
            <a:r>
              <a:rPr lang="sk-SK" sz="2800" dirty="0">
                <a:solidFill>
                  <a:srgbClr val="000000"/>
                </a:solidFill>
                <a:latin typeface="Arial Black" pitchFamily="34" charset="0"/>
              </a:rPr>
              <a:t>a odpadové látky z buniek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297" y="332656"/>
            <a:ext cx="3028237" cy="6353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06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8768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k-SK" sz="2800" dirty="0">
                <a:solidFill>
                  <a:srgbClr val="000000"/>
                </a:solidFill>
                <a:latin typeface="Arial Black" pitchFamily="34" charset="0"/>
              </a:rPr>
              <a:t>miazga preteká cez </a:t>
            </a:r>
            <a:r>
              <a:rPr lang="sk-SK" sz="28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miazgové uzliny</a:t>
            </a:r>
            <a:endParaRPr lang="sk-SK" sz="2800" dirty="0">
              <a:solidFill>
                <a:srgbClr val="000000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sk-SK" sz="2800" dirty="0">
                <a:solidFill>
                  <a:srgbClr val="00B050"/>
                </a:solidFill>
                <a:latin typeface="Arial Black" pitchFamily="34" charset="0"/>
              </a:rPr>
              <a:t>zachytávajú a ničia </a:t>
            </a:r>
            <a:r>
              <a:rPr lang="sk-SK" sz="2800" dirty="0">
                <a:solidFill>
                  <a:srgbClr val="000000"/>
                </a:solidFill>
                <a:latin typeface="Arial Black" pitchFamily="34" charset="0"/>
              </a:rPr>
              <a:t>choroboplodné mikroorganizmy</a:t>
            </a:r>
          </a:p>
          <a:p>
            <a:pPr>
              <a:buFont typeface="Wingdings" pitchFamily="2" charset="2"/>
              <a:buChar char="q"/>
            </a:pPr>
            <a:r>
              <a:rPr lang="sk-SK" sz="2800" dirty="0">
                <a:solidFill>
                  <a:srgbClr val="000000"/>
                </a:solidFill>
                <a:latin typeface="Arial Black" pitchFamily="34" charset="0"/>
              </a:rPr>
              <a:t>miazgové uzliny možno nahmatať na </a:t>
            </a:r>
            <a:r>
              <a:rPr lang="sk-SK" sz="2800" u="sng" dirty="0">
                <a:solidFill>
                  <a:srgbClr val="000000"/>
                </a:solidFill>
                <a:latin typeface="Arial Black" pitchFamily="34" charset="0"/>
              </a:rPr>
              <a:t>krku</a:t>
            </a:r>
            <a:r>
              <a:rPr lang="sk-SK" sz="2800" dirty="0">
                <a:solidFill>
                  <a:srgbClr val="000000"/>
                </a:solidFill>
                <a:latin typeface="Arial Black" pitchFamily="34" charset="0"/>
              </a:rPr>
              <a:t>, pod </a:t>
            </a:r>
            <a:r>
              <a:rPr lang="sk-SK" sz="2800" u="sng" dirty="0">
                <a:solidFill>
                  <a:srgbClr val="000000"/>
                </a:solidFill>
                <a:latin typeface="Arial Black" pitchFamily="34" charset="0"/>
              </a:rPr>
              <a:t>pazuchami</a:t>
            </a:r>
            <a:r>
              <a:rPr lang="sk-SK" sz="2800" dirty="0">
                <a:solidFill>
                  <a:srgbClr val="000000"/>
                </a:solidFill>
                <a:latin typeface="Arial Black" pitchFamily="34" charset="0"/>
              </a:rPr>
              <a:t> a na </a:t>
            </a:r>
            <a:r>
              <a:rPr lang="sk-SK" sz="2800" u="sng" dirty="0">
                <a:solidFill>
                  <a:srgbClr val="000000"/>
                </a:solidFill>
                <a:latin typeface="Arial Black" pitchFamily="34" charset="0"/>
              </a:rPr>
              <a:t>slabinách</a:t>
            </a:r>
          </a:p>
          <a:p>
            <a:pPr>
              <a:buFont typeface="Wingdings" pitchFamily="2" charset="2"/>
              <a:buChar char="q"/>
            </a:pP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4953000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17319"/>
            <a:ext cx="2664296" cy="296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58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asnosť">
  <a:themeElements>
    <a:clrScheme name="Jasnosť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, klas. ver.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asnosť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278</TotalTime>
  <Words>412</Words>
  <Application>Microsoft Office PowerPoint</Application>
  <PresentationFormat>Prezentácia na obrazovke (4:3)</PresentationFormat>
  <Paragraphs>76</Paragraphs>
  <Slides>15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Wingdings</vt:lpstr>
      <vt:lpstr>Jasnosť</vt:lpstr>
      <vt:lpstr>Cievy </vt:lpstr>
      <vt:lpstr>Krvné cievy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Miazgové cievy</vt:lpstr>
      <vt:lpstr>Prezentácia programu PowerPoint</vt:lpstr>
      <vt:lpstr>Prezentácia programu PowerPoint</vt:lpstr>
      <vt:lpstr>Prezentácia programu PowerPoint</vt:lpstr>
      <vt:lpstr>Slezina</vt:lpstr>
      <vt:lpstr>Úlohy – opakovanie a utvrdenie si učiva</vt:lpstr>
      <vt:lpstr>Správne roztrieď</vt:lpstr>
      <vt:lpstr>V tajničke sa ukrýva názov ochorenia, pri ktorom sa vytvorí  v cieve zrazenina krvi, ktorá ju upchá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Cievy</dc:title>
  <dc:creator>Romanka</dc:creator>
  <cp:lastModifiedBy>Ladislav Fodor</cp:lastModifiedBy>
  <cp:revision>29</cp:revision>
  <dcterms:created xsi:type="dcterms:W3CDTF">2014-03-13T15:13:50Z</dcterms:created>
  <dcterms:modified xsi:type="dcterms:W3CDTF">2020-04-01T10:05:03Z</dcterms:modified>
</cp:coreProperties>
</file>