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11.5.2020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11.5.2020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11.5.2020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11.5.2020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11.5.2020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11.5.2020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11.5.2020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11.5.2020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11.5.2020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11.5.2020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Upravte štýly predlohy textu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2E2F3-A957-4897-AE39-228CC061DCDB}" type="datetimeFigureOut">
              <a:rPr lang="sk-SK" smtClean="0"/>
              <a:t>11.5.2020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sk-SK"/>
              <a:t>Ak chcete pridať obrázok, kliknite na ikonu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2E2F3-A957-4897-AE39-228CC061DCDB}" type="datetimeFigureOut">
              <a:rPr lang="sk-SK" smtClean="0"/>
              <a:t>11.5.2020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84D80-3779-453A-ADA2-5F0F5F321983}" type="slidenum">
              <a:rPr lang="sk-SK" smtClean="0"/>
              <a:t>‹#›</a:t>
            </a:fld>
            <a:endParaRPr lang="sk-SK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907704" y="980728"/>
            <a:ext cx="7811030" cy="1470025"/>
          </a:xfrm>
        </p:spPr>
        <p:txBody>
          <a:bodyPr/>
          <a:lstStyle/>
          <a:p>
            <a:r>
              <a:rPr lang="sk-SK" sz="6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Olejniny a okopaniny</a:t>
            </a:r>
            <a:endParaRPr lang="en-GB" sz="66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02" y="2660251"/>
            <a:ext cx="2737470" cy="364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660251"/>
            <a:ext cx="5112568" cy="3835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728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172423"/>
            <a:ext cx="5265237" cy="40514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28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Repa kŕmna </a:t>
            </a:r>
            <a:r>
              <a:rPr lang="sk-SK" sz="2800" dirty="0">
                <a:solidFill>
                  <a:schemeClr val="bg1"/>
                </a:solidFill>
                <a:latin typeface="Arial Black" pitchFamily="34" charset="0"/>
              </a:rPr>
              <a:t>sa používa ako krmivo pre dobytok.</a:t>
            </a:r>
          </a:p>
          <a:p>
            <a:pPr marL="0" indent="0">
              <a:buNone/>
            </a:pPr>
            <a:endParaRPr lang="sk-SK" sz="2800" dirty="0">
              <a:solidFill>
                <a:schemeClr val="bg1"/>
              </a:solidFill>
              <a:latin typeface="Arial Black" pitchFamily="34" charset="0"/>
            </a:endParaRPr>
          </a:p>
          <a:p>
            <a:pPr marL="0" indent="0">
              <a:buNone/>
            </a:pPr>
            <a:endParaRPr lang="sk-SK" sz="2800" dirty="0">
              <a:solidFill>
                <a:schemeClr val="bg1"/>
              </a:solidFill>
              <a:latin typeface="Arial Black" pitchFamily="34" charset="0"/>
            </a:endParaRPr>
          </a:p>
          <a:p>
            <a:pPr marL="0" indent="0">
              <a:buNone/>
            </a:pPr>
            <a:endParaRPr lang="sk-SK" sz="2800" dirty="0">
              <a:solidFill>
                <a:schemeClr val="bg1"/>
              </a:solidFill>
              <a:latin typeface="Arial Black" pitchFamily="34" charset="0"/>
            </a:endParaRPr>
          </a:p>
          <a:p>
            <a:pPr marL="0" indent="0">
              <a:buNone/>
            </a:pPr>
            <a:endParaRPr lang="en-GB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00808"/>
            <a:ext cx="381000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665" y="431251"/>
            <a:ext cx="3966043" cy="2974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481074"/>
            <a:ext cx="3294740" cy="331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816" y="5028897"/>
            <a:ext cx="261937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472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67544" y="404664"/>
            <a:ext cx="8064896" cy="4051437"/>
          </a:xfrm>
        </p:spPr>
        <p:txBody>
          <a:bodyPr/>
          <a:lstStyle/>
          <a:p>
            <a:pPr marL="0" indent="0">
              <a:buNone/>
            </a:pPr>
            <a:r>
              <a:rPr lang="sk-SK" sz="2800">
                <a:solidFill>
                  <a:schemeClr val="bg1"/>
                </a:solidFill>
                <a:latin typeface="Arial Black" pitchFamily="34" charset="0"/>
              </a:rPr>
              <a:t>Urč </a:t>
            </a:r>
            <a:r>
              <a:rPr lang="sk-SK" sz="2800" dirty="0">
                <a:solidFill>
                  <a:schemeClr val="bg1"/>
                </a:solidFill>
                <a:latin typeface="Arial Black" pitchFamily="34" charset="0"/>
              </a:rPr>
              <a:t>či ide o okopaninu alebo olejninu.</a:t>
            </a:r>
          </a:p>
          <a:p>
            <a:pPr marL="0" indent="0">
              <a:buNone/>
            </a:pPr>
            <a:endParaRPr lang="sk-SK" sz="2800" dirty="0">
              <a:solidFill>
                <a:schemeClr val="bg1"/>
              </a:solidFill>
              <a:latin typeface="Arial Black" pitchFamily="34" charset="0"/>
            </a:endParaRPr>
          </a:p>
          <a:p>
            <a:pPr marL="0" indent="0">
              <a:buNone/>
            </a:pPr>
            <a:endParaRPr lang="sk-SK" sz="2800" dirty="0">
              <a:solidFill>
                <a:schemeClr val="bg1"/>
              </a:solidFill>
              <a:latin typeface="Arial Black" pitchFamily="34" charset="0"/>
            </a:endParaRPr>
          </a:p>
          <a:p>
            <a:pPr marL="0" indent="0">
              <a:buNone/>
            </a:pPr>
            <a:endParaRPr lang="sk-SK" sz="2800" dirty="0">
              <a:solidFill>
                <a:schemeClr val="bg1"/>
              </a:solidFill>
              <a:latin typeface="Arial Black" pitchFamily="34" charset="0"/>
            </a:endParaRPr>
          </a:p>
          <a:p>
            <a:pPr marL="0" indent="0">
              <a:buNone/>
            </a:pPr>
            <a:endParaRPr lang="sk-SK" sz="2800" dirty="0">
              <a:solidFill>
                <a:schemeClr val="bg1"/>
              </a:solidFill>
              <a:latin typeface="Arial Black" pitchFamily="34" charset="0"/>
            </a:endParaRPr>
          </a:p>
          <a:p>
            <a:pPr marL="0" indent="0">
              <a:buNone/>
            </a:pPr>
            <a:endParaRPr lang="sk-SK" sz="2800" dirty="0">
              <a:solidFill>
                <a:schemeClr val="bg1"/>
              </a:solidFill>
              <a:latin typeface="Arial Black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27199"/>
            <a:ext cx="3412421" cy="2292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52706"/>
            <a:ext cx="2877048" cy="2352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654" y="986873"/>
            <a:ext cx="37719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39" y="4011990"/>
            <a:ext cx="2879662" cy="222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345662" y="3519671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chemeClr val="bg1"/>
                </a:solidFill>
              </a:rPr>
              <a:t>olejnina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1043608" y="6271033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chemeClr val="bg1"/>
                </a:solidFill>
              </a:rPr>
              <a:t>okopanina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5724128" y="3501737"/>
            <a:ext cx="2300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chemeClr val="bg1"/>
                </a:solidFill>
              </a:rPr>
              <a:t>okopanina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5842279" y="6305492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chemeClr val="bg1"/>
                </a:solidFill>
              </a:rPr>
              <a:t>olejnina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7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99592" y="260648"/>
            <a:ext cx="7125112" cy="4051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b="1" dirty="0">
                <a:solidFill>
                  <a:schemeClr val="bg1"/>
                </a:solidFill>
              </a:rPr>
              <a:t>Pomenuj tieto rastliny.</a:t>
            </a:r>
          </a:p>
          <a:p>
            <a:pPr marL="0" indent="0">
              <a:buNone/>
            </a:pPr>
            <a:endParaRPr lang="sk-SK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k-SK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k-SK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k-SK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k-SK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2400" b="1" dirty="0">
              <a:solidFill>
                <a:schemeClr val="bg1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62337"/>
            <a:ext cx="2808312" cy="374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266" y="1246165"/>
            <a:ext cx="2831390" cy="3775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37175" y="5260557"/>
            <a:ext cx="2952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chemeClr val="bg1"/>
                </a:solidFill>
              </a:rPr>
              <a:t>Kapusta repková</a:t>
            </a:r>
          </a:p>
          <a:p>
            <a:pPr algn="ctr"/>
            <a:r>
              <a:rPr lang="sk-SK" sz="2400" b="1" dirty="0">
                <a:solidFill>
                  <a:schemeClr val="bg1"/>
                </a:solidFill>
              </a:rPr>
              <a:t>pravá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3089503" y="5445221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chemeClr val="bg1"/>
                </a:solidFill>
              </a:rPr>
              <a:t>Ľuľok zemiakový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6156176" y="5445224"/>
            <a:ext cx="1944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chemeClr val="bg1"/>
                </a:solidFill>
              </a:rPr>
              <a:t>Slnečnica</a:t>
            </a:r>
            <a:r>
              <a:rPr lang="sk-SK" dirty="0"/>
              <a:t> </a:t>
            </a:r>
            <a:r>
              <a:rPr lang="sk-SK" sz="2400" b="1" dirty="0">
                <a:solidFill>
                  <a:schemeClr val="bg1"/>
                </a:solidFill>
              </a:rPr>
              <a:t>ročná</a:t>
            </a:r>
            <a:endParaRPr lang="en-GB" sz="24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76" y="1246165"/>
            <a:ext cx="20955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18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512" y="1412776"/>
            <a:ext cx="8712967" cy="5832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400" b="1" dirty="0">
                <a:solidFill>
                  <a:schemeClr val="bg1"/>
                </a:solidFill>
              </a:rPr>
              <a:t>Povedz, či ide o pravdivé alebo nepravdivé tvrdenie.</a:t>
            </a:r>
          </a:p>
          <a:p>
            <a:pPr marL="0" indent="0">
              <a:buNone/>
            </a:pPr>
            <a:endParaRPr lang="sk-SK" sz="2400" b="1" dirty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sk-SK" sz="2400" b="1" dirty="0">
                <a:solidFill>
                  <a:schemeClr val="bg1"/>
                </a:solidFill>
              </a:rPr>
              <a:t>Olej sa získava </a:t>
            </a:r>
            <a:r>
              <a:rPr lang="sk-SK" sz="2400" b="1">
                <a:solidFill>
                  <a:schemeClr val="bg1"/>
                </a:solidFill>
              </a:rPr>
              <a:t>z kvetov </a:t>
            </a:r>
            <a:r>
              <a:rPr lang="sk-SK" sz="2400" b="1" dirty="0">
                <a:solidFill>
                  <a:schemeClr val="bg1"/>
                </a:solidFill>
              </a:rPr>
              <a:t>vylisovaním.</a:t>
            </a:r>
          </a:p>
          <a:p>
            <a:pPr marL="457200" indent="-457200">
              <a:buAutoNum type="arabicPeriod"/>
            </a:pPr>
            <a:endParaRPr lang="sk-SK" sz="2400" b="1" dirty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sk-SK" sz="2400" b="1" dirty="0">
                <a:solidFill>
                  <a:schemeClr val="bg1"/>
                </a:solidFill>
              </a:rPr>
              <a:t>Slnečnica ročná patrí medzi olejniny.</a:t>
            </a:r>
          </a:p>
          <a:p>
            <a:pPr marL="457200" indent="-457200">
              <a:buAutoNum type="arabicPeriod"/>
            </a:pPr>
            <a:endParaRPr lang="sk-SK" sz="2400" b="1" dirty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sk-SK" sz="2400" b="1" dirty="0">
                <a:solidFill>
                  <a:schemeClr val="bg1"/>
                </a:solidFill>
              </a:rPr>
              <a:t>Celý ľuľok zemiakový je jedlý okrem hľúz.</a:t>
            </a:r>
          </a:p>
          <a:p>
            <a:pPr marL="0" indent="0">
              <a:buNone/>
            </a:pPr>
            <a:endParaRPr lang="sk-SK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sk-SK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4. </a:t>
            </a:r>
            <a:r>
              <a:rPr lang="sk-SK" sz="2400" b="1" dirty="0">
                <a:solidFill>
                  <a:schemeClr val="bg1"/>
                </a:solidFill>
              </a:rPr>
              <a:t>Hľuzy zemiaka sa používajú aj na výrobu </a:t>
            </a:r>
          </a:p>
          <a:p>
            <a:pPr marL="0" indent="0">
              <a:buNone/>
            </a:pPr>
            <a:r>
              <a:rPr lang="sk-SK" sz="2400" b="1" dirty="0">
                <a:solidFill>
                  <a:schemeClr val="bg1"/>
                </a:solidFill>
              </a:rPr>
              <a:t>    škrobu a liehu.</a:t>
            </a:r>
          </a:p>
          <a:p>
            <a:pPr marL="0" indent="0">
              <a:buNone/>
            </a:pPr>
            <a:endParaRPr lang="sk-SK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k-SK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k-SK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sk-SK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7125572" y="1730202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chemeClr val="accent1">
                    <a:lumMod val="50000"/>
                  </a:schemeClr>
                </a:solidFill>
              </a:rPr>
              <a:t>nepravda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6925241" y="4019872"/>
            <a:ext cx="1802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>
                <a:solidFill>
                  <a:schemeClr val="accent1">
                    <a:lumMod val="50000"/>
                  </a:schemeClr>
                </a:solidFill>
              </a:rPr>
              <a:t>nepravda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7377600" y="2562789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chemeClr val="accent1">
                    <a:lumMod val="50000"/>
                  </a:schemeClr>
                </a:solidFill>
              </a:rPr>
              <a:t>pravda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3563888" y="5301208"/>
            <a:ext cx="1377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b="1" dirty="0">
                <a:solidFill>
                  <a:schemeClr val="accent1">
                    <a:lumMod val="50000"/>
                  </a:schemeClr>
                </a:solidFill>
              </a:rPr>
              <a:t>pravda</a:t>
            </a:r>
            <a:endParaRPr lang="en-GB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14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88640"/>
            <a:ext cx="9684568" cy="924475"/>
          </a:xfrm>
        </p:spPr>
        <p:txBody>
          <a:bodyPr/>
          <a:lstStyle/>
          <a:p>
            <a:r>
              <a:rPr lang="sk-SK" sz="2800" b="1" dirty="0">
                <a:solidFill>
                  <a:schemeClr val="bg1"/>
                </a:solidFill>
              </a:rPr>
              <a:t>Priraď výrobok k rastline, z ktorej sa vyrába: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6" y="1307609"/>
            <a:ext cx="1797075" cy="179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765" y="1044174"/>
            <a:ext cx="1512168" cy="211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435" y="1467141"/>
            <a:ext cx="2109494" cy="158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569" y="1065896"/>
            <a:ext cx="1524042" cy="2066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161" y="1678471"/>
            <a:ext cx="1503610" cy="150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68632"/>
            <a:ext cx="1880989" cy="2632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279" y="4063905"/>
            <a:ext cx="1992144" cy="265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039885"/>
            <a:ext cx="1728192" cy="266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104642"/>
            <a:ext cx="1949202" cy="259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Rovná spojnica 5"/>
          <p:cNvCxnSpPr>
            <a:stCxn id="2050" idx="2"/>
            <a:endCxn id="2061" idx="0"/>
          </p:cNvCxnSpPr>
          <p:nvPr/>
        </p:nvCxnSpPr>
        <p:spPr>
          <a:xfrm>
            <a:off x="1067454" y="3104684"/>
            <a:ext cx="2318907" cy="99995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Rovná spojnica 18"/>
          <p:cNvCxnSpPr>
            <a:stCxn id="2050" idx="2"/>
          </p:cNvCxnSpPr>
          <p:nvPr/>
        </p:nvCxnSpPr>
        <p:spPr>
          <a:xfrm>
            <a:off x="1067454" y="3104684"/>
            <a:ext cx="3722728" cy="111640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Rovná spojnica 21"/>
          <p:cNvCxnSpPr/>
          <p:nvPr/>
        </p:nvCxnSpPr>
        <p:spPr>
          <a:xfrm>
            <a:off x="3355485" y="3104684"/>
            <a:ext cx="4456875" cy="99995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Rovná spojnica 23"/>
          <p:cNvCxnSpPr/>
          <p:nvPr/>
        </p:nvCxnSpPr>
        <p:spPr>
          <a:xfrm flipH="1">
            <a:off x="1331640" y="3039927"/>
            <a:ext cx="3399078" cy="11811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Rovná spojnica 25"/>
          <p:cNvCxnSpPr/>
          <p:nvPr/>
        </p:nvCxnSpPr>
        <p:spPr>
          <a:xfrm flipH="1">
            <a:off x="4067944" y="3063947"/>
            <a:ext cx="2493738" cy="104069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Rovná spojnica 27"/>
          <p:cNvCxnSpPr/>
          <p:nvPr/>
        </p:nvCxnSpPr>
        <p:spPr>
          <a:xfrm flipH="1">
            <a:off x="5583922" y="3084315"/>
            <a:ext cx="1093501" cy="1136773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Rovná spojnica 29"/>
          <p:cNvCxnSpPr/>
          <p:nvPr/>
        </p:nvCxnSpPr>
        <p:spPr>
          <a:xfrm flipH="1">
            <a:off x="6561682" y="3132393"/>
            <a:ext cx="1394694" cy="108869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Rovná spojnica 31"/>
          <p:cNvCxnSpPr/>
          <p:nvPr/>
        </p:nvCxnSpPr>
        <p:spPr>
          <a:xfrm flipV="1">
            <a:off x="4242775" y="3104684"/>
            <a:ext cx="3713601" cy="118988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059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23528" y="260648"/>
            <a:ext cx="8424936" cy="4051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800" dirty="0">
                <a:solidFill>
                  <a:schemeClr val="bg1"/>
                </a:solidFill>
                <a:latin typeface="Arial Black" pitchFamily="34" charset="0"/>
              </a:rPr>
              <a:t>Olejniny sú rastliny, ktorých semená obsahujú </a:t>
            </a:r>
            <a:r>
              <a:rPr lang="sk-SK" sz="28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rastlinné oleje</a:t>
            </a:r>
            <a:r>
              <a:rPr lang="sk-SK" sz="2800" dirty="0">
                <a:solidFill>
                  <a:schemeClr val="bg1"/>
                </a:solidFill>
                <a:latin typeface="Arial Black" pitchFamily="34" charset="0"/>
              </a:rPr>
              <a:t>.</a:t>
            </a:r>
          </a:p>
          <a:p>
            <a:pPr marL="0" indent="0">
              <a:buNone/>
            </a:pPr>
            <a:r>
              <a:rPr lang="sk-SK" sz="2800" dirty="0">
                <a:solidFill>
                  <a:schemeClr val="bg1"/>
                </a:solidFill>
                <a:latin typeface="Arial Black" pitchFamily="34" charset="0"/>
              </a:rPr>
              <a:t>Olej sa zo semien získava lisovaním.</a:t>
            </a:r>
          </a:p>
          <a:p>
            <a:pPr marL="0" indent="0">
              <a:buNone/>
            </a:pPr>
            <a:r>
              <a:rPr lang="sk-SK" sz="2800" dirty="0">
                <a:solidFill>
                  <a:schemeClr val="bg1"/>
                </a:solidFill>
                <a:latin typeface="Arial Black" pitchFamily="34" charset="0"/>
              </a:rPr>
              <a:t>Zvyšky semien –výlisky- sú krmivom pre dobytok.</a:t>
            </a:r>
          </a:p>
          <a:p>
            <a:pPr marL="0" indent="0">
              <a:buNone/>
            </a:pPr>
            <a:endParaRPr lang="sk-SK" sz="2800" dirty="0">
              <a:solidFill>
                <a:schemeClr val="bg1"/>
              </a:solidFill>
              <a:latin typeface="Arial Black" pitchFamily="34" charset="0"/>
            </a:endParaRPr>
          </a:p>
          <a:p>
            <a:pPr marL="0" indent="0">
              <a:buNone/>
            </a:pPr>
            <a:endParaRPr lang="en-GB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011140"/>
            <a:ext cx="2376264" cy="178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57560"/>
            <a:ext cx="3865612" cy="2899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549261"/>
            <a:ext cx="2227969" cy="222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Šípka doprava 1"/>
          <p:cNvSpPr/>
          <p:nvPr/>
        </p:nvSpPr>
        <p:spPr>
          <a:xfrm>
            <a:off x="4045124" y="3457560"/>
            <a:ext cx="1679004" cy="9795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Šípka doprava 6"/>
          <p:cNvSpPr/>
          <p:nvPr/>
        </p:nvSpPr>
        <p:spPr>
          <a:xfrm>
            <a:off x="4045124" y="5011140"/>
            <a:ext cx="1679004" cy="9795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9978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0"/>
            <a:ext cx="8280920" cy="40514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2800" dirty="0">
                <a:solidFill>
                  <a:schemeClr val="bg1"/>
                </a:solidFill>
                <a:latin typeface="Arial Black" pitchFamily="34" charset="0"/>
              </a:rPr>
              <a:t>Z rastlinných olejov sa vyrábajú stolové jedlé oleje, ktoré sa využívajú na prípravu jedál, výrobu pokrmových tukov, olejových farieb a mydiel.</a:t>
            </a:r>
          </a:p>
          <a:p>
            <a:pPr marL="0" indent="0">
              <a:buNone/>
            </a:pPr>
            <a:endParaRPr lang="sk-SK" sz="2800" dirty="0">
              <a:solidFill>
                <a:schemeClr val="bg1"/>
              </a:solidFill>
              <a:latin typeface="Arial Black" pitchFamily="34" charset="0"/>
            </a:endParaRPr>
          </a:p>
          <a:p>
            <a:pPr marL="0" indent="0">
              <a:buNone/>
            </a:pPr>
            <a:endParaRPr lang="sk-SK" sz="2800" dirty="0">
              <a:solidFill>
                <a:schemeClr val="bg1"/>
              </a:solidFill>
              <a:latin typeface="Arial Black" pitchFamily="34" charset="0"/>
            </a:endParaRPr>
          </a:p>
          <a:p>
            <a:pPr marL="0" indent="0">
              <a:buNone/>
            </a:pPr>
            <a:endParaRPr lang="en-GB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00249"/>
            <a:ext cx="2284264" cy="466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2005013"/>
            <a:ext cx="3744416" cy="2497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479013"/>
            <a:ext cx="3088953" cy="2253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996057"/>
            <a:ext cx="2097233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653199"/>
            <a:ext cx="239077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11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7391" y="209157"/>
            <a:ext cx="9076609" cy="4051437"/>
          </a:xfrm>
        </p:spPr>
        <p:txBody>
          <a:bodyPr/>
          <a:lstStyle/>
          <a:p>
            <a:pPr marL="0" indent="0">
              <a:buNone/>
            </a:pPr>
            <a:r>
              <a:rPr lang="sk-SK" sz="28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Slnečnica ročná </a:t>
            </a:r>
            <a:r>
              <a:rPr lang="sk-SK" sz="2800" dirty="0">
                <a:solidFill>
                  <a:schemeClr val="bg1"/>
                </a:solidFill>
                <a:latin typeface="Arial Black" pitchFamily="34" charset="0"/>
              </a:rPr>
              <a:t>rastie u nás v najteplejších oblastiach. Je to vysoká bylina, má drsné listy a veľké kvety.</a:t>
            </a:r>
          </a:p>
          <a:p>
            <a:pPr marL="0" indent="0">
              <a:buNone/>
            </a:pPr>
            <a:endParaRPr lang="sk-SK" sz="2800" dirty="0">
              <a:solidFill>
                <a:schemeClr val="bg1"/>
              </a:solidFill>
              <a:latin typeface="Arial Black" pitchFamily="34" charset="0"/>
            </a:endParaRP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52816"/>
            <a:ext cx="3613373" cy="480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951" y="4260594"/>
            <a:ext cx="2404762" cy="240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248" y="1556792"/>
            <a:ext cx="3862168" cy="216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Šípka dolu 1"/>
          <p:cNvSpPr/>
          <p:nvPr/>
        </p:nvSpPr>
        <p:spPr>
          <a:xfrm>
            <a:off x="6139870" y="3573016"/>
            <a:ext cx="490924" cy="6875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6875632" y="4248008"/>
            <a:ext cx="2195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chemeClr val="bg1"/>
                </a:solidFill>
              </a:rPr>
              <a:t>SLNEČNICOVÝ OLEJ</a:t>
            </a:r>
          </a:p>
        </p:txBody>
      </p:sp>
    </p:spTree>
    <p:extLst>
      <p:ext uri="{BB962C8B-B14F-4D97-AF65-F5344CB8AC3E}">
        <p14:creationId xmlns:p14="http://schemas.microsoft.com/office/powerpoint/2010/main" val="296312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39552" y="0"/>
            <a:ext cx="7992888" cy="4051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8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Kapusta repková pravá </a:t>
            </a:r>
            <a:r>
              <a:rPr lang="sk-SK" sz="2800" dirty="0">
                <a:solidFill>
                  <a:schemeClr val="bg1"/>
                </a:solidFill>
                <a:latin typeface="Arial Black" pitchFamily="34" charset="0"/>
              </a:rPr>
              <a:t>– repka </a:t>
            </a:r>
            <a:r>
              <a:rPr lang="sk-SK" sz="2800" dirty="0" err="1">
                <a:solidFill>
                  <a:schemeClr val="bg1"/>
                </a:solidFill>
                <a:latin typeface="Arial Black" pitchFamily="34" charset="0"/>
              </a:rPr>
              <a:t>olejka</a:t>
            </a:r>
            <a:r>
              <a:rPr lang="sk-SK" sz="2800" dirty="0">
                <a:solidFill>
                  <a:schemeClr val="bg1"/>
                </a:solidFill>
                <a:latin typeface="Arial Black" pitchFamily="34" charset="0"/>
              </a:rPr>
              <a:t> má jasnožlté kvety s charakteristickou vôňou pri kvitnutí. Zo semien sa získava repkový olej.</a:t>
            </a:r>
          </a:p>
          <a:p>
            <a:pPr marL="0" indent="0">
              <a:buNone/>
            </a:pPr>
            <a:endParaRPr lang="sk-SK" sz="2800" dirty="0">
              <a:solidFill>
                <a:schemeClr val="bg1"/>
              </a:solidFill>
              <a:latin typeface="Arial Black" pitchFamily="34" charset="0"/>
            </a:endParaRPr>
          </a:p>
          <a:p>
            <a:pPr marL="0" indent="0">
              <a:buNone/>
            </a:pPr>
            <a:endParaRPr lang="sk-SK" sz="2800" dirty="0">
              <a:solidFill>
                <a:schemeClr val="bg1"/>
              </a:solidFill>
              <a:latin typeface="Arial Black" pitchFamily="34" charset="0"/>
            </a:endParaRPr>
          </a:p>
          <a:p>
            <a:pPr marL="0" indent="0">
              <a:buNone/>
            </a:pPr>
            <a:endParaRPr lang="en-GB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" y="2060848"/>
            <a:ext cx="3135561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548954"/>
            <a:ext cx="3481741" cy="2312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06" y="4005064"/>
            <a:ext cx="2696344" cy="26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Šípka doprava 1"/>
          <p:cNvSpPr/>
          <p:nvPr/>
        </p:nvSpPr>
        <p:spPr>
          <a:xfrm>
            <a:off x="6125250" y="5517232"/>
            <a:ext cx="1389047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379" y="4329100"/>
            <a:ext cx="1651901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96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94727" y="80628"/>
            <a:ext cx="4532824" cy="38164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8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Mak siaty</a:t>
            </a:r>
          </a:p>
          <a:p>
            <a:pPr marL="0" indent="0">
              <a:buNone/>
            </a:pPr>
            <a:endParaRPr lang="sk-SK" sz="28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marL="0" indent="0">
              <a:buNone/>
            </a:pPr>
            <a:endParaRPr lang="sk-SK" sz="28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marL="0" indent="0">
              <a:buNone/>
            </a:pPr>
            <a:endParaRPr lang="sk-SK" sz="28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marL="0" indent="0">
              <a:buNone/>
            </a:pPr>
            <a:endParaRPr lang="sk-SK" sz="28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  <a:p>
            <a:pPr marL="0" indent="0">
              <a:buNone/>
            </a:pPr>
            <a:endParaRPr lang="en-GB" sz="28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7" y="930027"/>
            <a:ext cx="310515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44066"/>
            <a:ext cx="4386064" cy="3289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677" y="3537299"/>
            <a:ext cx="2869242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919" y="4221088"/>
            <a:ext cx="2679981" cy="250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6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0" y="548680"/>
            <a:ext cx="5904656" cy="40514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28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Okopaniny</a:t>
            </a:r>
            <a:r>
              <a:rPr lang="sk-SK" sz="2800" dirty="0">
                <a:latin typeface="Arial Black" pitchFamily="34" charset="0"/>
              </a:rPr>
              <a:t> </a:t>
            </a:r>
            <a:r>
              <a:rPr lang="sk-SK" sz="2800" dirty="0">
                <a:solidFill>
                  <a:schemeClr val="bg1"/>
                </a:solidFill>
                <a:latin typeface="Arial Black" pitchFamily="34" charset="0"/>
              </a:rPr>
              <a:t>sú rastliny pestované na poliach, ktorým treba počas rastu okopávať (prevzdušňovať) pôdu.</a:t>
            </a:r>
          </a:p>
          <a:p>
            <a:pPr marL="0" indent="0">
              <a:buNone/>
            </a:pPr>
            <a:endParaRPr lang="sk-SK" sz="2800" dirty="0">
              <a:solidFill>
                <a:schemeClr val="bg1"/>
              </a:solidFill>
              <a:latin typeface="Arial Black" pitchFamily="34" charset="0"/>
            </a:endParaRPr>
          </a:p>
          <a:p>
            <a:pPr marL="0" indent="0">
              <a:buNone/>
            </a:pPr>
            <a:endParaRPr lang="sk-SK" sz="2800" dirty="0">
              <a:solidFill>
                <a:schemeClr val="bg1"/>
              </a:solidFill>
              <a:latin typeface="Arial Black" pitchFamily="34" charset="0"/>
            </a:endParaRPr>
          </a:p>
          <a:p>
            <a:pPr marL="0" indent="0">
              <a:buNone/>
            </a:pPr>
            <a:endParaRPr lang="sk-SK" sz="2800" dirty="0">
              <a:solidFill>
                <a:schemeClr val="bg1"/>
              </a:solidFill>
              <a:latin typeface="Arial Black" pitchFamily="34" charset="0"/>
            </a:endParaRPr>
          </a:p>
          <a:p>
            <a:pPr marL="0" indent="0">
              <a:buNone/>
            </a:pPr>
            <a:endParaRPr lang="en-GB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36" y="2810568"/>
            <a:ext cx="428625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201" y="3546866"/>
            <a:ext cx="4041799" cy="302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0648"/>
            <a:ext cx="3117713" cy="2576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64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16104" y="332656"/>
            <a:ext cx="5652040" cy="4392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8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Ľuľok zemiakový </a:t>
            </a:r>
            <a:r>
              <a:rPr lang="sk-SK" sz="2800" dirty="0">
                <a:solidFill>
                  <a:schemeClr val="bg1"/>
                </a:solidFill>
                <a:latin typeface="Arial Black" pitchFamily="34" charset="0"/>
              </a:rPr>
              <a:t>(zemiak) </a:t>
            </a:r>
          </a:p>
          <a:p>
            <a:pPr marL="0" indent="0">
              <a:buNone/>
            </a:pPr>
            <a:r>
              <a:rPr lang="sk-SK" sz="2800" dirty="0">
                <a:solidFill>
                  <a:schemeClr val="bg1"/>
                </a:solidFill>
                <a:latin typeface="Arial Black" pitchFamily="34" charset="0"/>
              </a:rPr>
              <a:t>Hľuzy sú potravou pre človeka, vyrába sa z nich </a:t>
            </a:r>
            <a:r>
              <a:rPr lang="sk-SK" sz="28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škrob a lieh</a:t>
            </a:r>
            <a:r>
              <a:rPr lang="sk-SK" sz="2800" dirty="0">
                <a:solidFill>
                  <a:schemeClr val="bg1"/>
                </a:solidFill>
                <a:latin typeface="Arial Black" pitchFamily="34" charset="0"/>
              </a:rPr>
              <a:t>.</a:t>
            </a:r>
          </a:p>
          <a:p>
            <a:pPr marL="0" indent="0">
              <a:buNone/>
            </a:pPr>
            <a:r>
              <a:rPr lang="sk-SK" sz="2800" dirty="0">
                <a:solidFill>
                  <a:schemeClr val="bg1"/>
                </a:solidFill>
                <a:latin typeface="Arial Black" pitchFamily="34" charset="0"/>
              </a:rPr>
              <a:t>Plody sú zelené bobule. </a:t>
            </a:r>
          </a:p>
          <a:p>
            <a:pPr marL="0" indent="0">
              <a:buNone/>
            </a:pPr>
            <a:r>
              <a:rPr lang="sk-SK" sz="2800" dirty="0">
                <a:solidFill>
                  <a:schemeClr val="bg1"/>
                </a:solidFill>
                <a:latin typeface="Arial Black" pitchFamily="34" charset="0"/>
              </a:rPr>
              <a:t>Celá rastlina okrem hľúz </a:t>
            </a:r>
          </a:p>
          <a:p>
            <a:pPr marL="0" indent="0">
              <a:buNone/>
            </a:pPr>
            <a:r>
              <a:rPr lang="sk-SK" sz="2800" dirty="0">
                <a:solidFill>
                  <a:schemeClr val="bg1"/>
                </a:solidFill>
                <a:latin typeface="Arial Black" pitchFamily="34" charset="0"/>
              </a:rPr>
              <a:t>je jedovatá.</a:t>
            </a:r>
          </a:p>
          <a:p>
            <a:pPr marL="0" indent="0">
              <a:buNone/>
            </a:pPr>
            <a:endParaRPr lang="sk-SK" sz="2800" dirty="0">
              <a:solidFill>
                <a:schemeClr val="bg1"/>
              </a:solidFill>
              <a:latin typeface="Arial Black" pitchFamily="34" charset="0"/>
            </a:endParaRPr>
          </a:p>
          <a:p>
            <a:pPr marL="0" indent="0">
              <a:buNone/>
            </a:pPr>
            <a:endParaRPr lang="en-GB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3066739" cy="190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76672"/>
            <a:ext cx="3663083" cy="5500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60" y="5314950"/>
            <a:ext cx="25146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322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39974" y="-79115"/>
            <a:ext cx="7992888" cy="37634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28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Repa cukrová </a:t>
            </a:r>
            <a:r>
              <a:rPr lang="sk-SK" sz="2800" dirty="0">
                <a:solidFill>
                  <a:schemeClr val="bg1"/>
                </a:solidFill>
                <a:latin typeface="Arial Black" pitchFamily="34" charset="0"/>
              </a:rPr>
              <a:t>sa pestuje v teplých oblastiach. Koreň - buľva obsahuje cukor. Získava sa z nej cukor.</a:t>
            </a:r>
          </a:p>
          <a:p>
            <a:pPr marL="0" indent="0">
              <a:buNone/>
            </a:pPr>
            <a:endParaRPr lang="sk-SK" sz="2800" dirty="0">
              <a:solidFill>
                <a:schemeClr val="bg1"/>
              </a:solidFill>
              <a:latin typeface="Arial Black" pitchFamily="34" charset="0"/>
            </a:endParaRPr>
          </a:p>
          <a:p>
            <a:pPr marL="0" indent="0">
              <a:buNone/>
            </a:pPr>
            <a:endParaRPr lang="sk-SK" sz="2800" dirty="0">
              <a:solidFill>
                <a:schemeClr val="bg1"/>
              </a:solidFill>
              <a:latin typeface="Arial Black" pitchFamily="34" charset="0"/>
            </a:endParaRPr>
          </a:p>
          <a:p>
            <a:pPr marL="0" indent="0">
              <a:buNone/>
            </a:pPr>
            <a:endParaRPr lang="en-GB" sz="28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2543943" cy="4364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16686"/>
            <a:ext cx="3779471" cy="281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331522"/>
            <a:ext cx="3738280" cy="249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0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Leto</Template>
  <TotalTime>148</TotalTime>
  <Words>260</Words>
  <Application>Microsoft Office PowerPoint</Application>
  <PresentationFormat>Prezentácia na obrazovke (4:3)</PresentationFormat>
  <Paragraphs>67</Paragraphs>
  <Slides>14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20" baseType="lpstr">
      <vt:lpstr>Arial</vt:lpstr>
      <vt:lpstr>Arial Black</vt:lpstr>
      <vt:lpstr>Courier New</vt:lpstr>
      <vt:lpstr>Verdana</vt:lpstr>
      <vt:lpstr>Wingdings 2</vt:lpstr>
      <vt:lpstr>Summer</vt:lpstr>
      <vt:lpstr>Olejniny a okopaniny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Priraď výrobok k rastline, z ktorej sa vyrába: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Olejniny a okopaniny</dc:title>
  <dc:creator>Romanka</dc:creator>
  <cp:lastModifiedBy>Ladislav Fodor</cp:lastModifiedBy>
  <cp:revision>24</cp:revision>
  <dcterms:created xsi:type="dcterms:W3CDTF">2014-04-27T16:42:04Z</dcterms:created>
  <dcterms:modified xsi:type="dcterms:W3CDTF">2020-05-11T05:00:02Z</dcterms:modified>
</cp:coreProperties>
</file>