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1"/>
  </p:notesMasterIdLst>
  <p:sldIdLst>
    <p:sldId id="265" r:id="rId2"/>
    <p:sldId id="266" r:id="rId3"/>
    <p:sldId id="267" r:id="rId4"/>
    <p:sldId id="269" r:id="rId5"/>
    <p:sldId id="271" r:id="rId6"/>
    <p:sldId id="272" r:id="rId7"/>
    <p:sldId id="274" r:id="rId8"/>
    <p:sldId id="276" r:id="rId9"/>
    <p:sldId id="273" r:id="rId10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DBF1"/>
    <a:srgbClr val="CC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2331" autoAdjust="0"/>
    <p:restoredTop sz="94660"/>
  </p:normalViewPr>
  <p:slideViewPr>
    <p:cSldViewPr>
      <p:cViewPr varScale="1">
        <p:scale>
          <a:sx n="68" d="100"/>
          <a:sy n="68" d="100"/>
        </p:scale>
        <p:origin x="78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CAF337-FFBC-4508-8C25-81667C8C15AE}" type="datetimeFigureOut">
              <a:rPr lang="sk-SK" smtClean="0"/>
              <a:pPr/>
              <a:t>26.4.2020</a:t>
            </a:fld>
            <a:endParaRPr lang="sk-SK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FD56D6-7318-4A56-BBDE-06181A499B5C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7085806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dirty="0" err="1"/>
              <a:t>Cichlida</a:t>
            </a:r>
            <a:r>
              <a:rPr lang="sk-SK" baseline="0" dirty="0"/>
              <a:t> znáša vyššie teploty</a:t>
            </a:r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FD56D6-7318-4A56-BBDE-06181A499B5C}" type="slidenum">
              <a:rPr lang="sk-SK" smtClean="0"/>
              <a:pPr/>
              <a:t>8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0442929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owchart: Document 6"/>
          <p:cNvSpPr/>
          <p:nvPr/>
        </p:nvSpPr>
        <p:spPr>
          <a:xfrm rot="10800000">
            <a:off x="1" y="1520731"/>
            <a:ext cx="9144000" cy="3435579"/>
          </a:xfrm>
          <a:custGeom>
            <a:avLst/>
            <a:gdLst>
              <a:gd name="connsiteX0" fmla="*/ 0 w 21600"/>
              <a:gd name="connsiteY0" fmla="*/ 0 h 18805"/>
              <a:gd name="connsiteX1" fmla="*/ 21600 w 21600"/>
              <a:gd name="connsiteY1" fmla="*/ 0 h 18805"/>
              <a:gd name="connsiteX2" fmla="*/ 21600 w 21600"/>
              <a:gd name="connsiteY2" fmla="*/ 17322 h 18805"/>
              <a:gd name="connsiteX3" fmla="*/ 0 w 21600"/>
              <a:gd name="connsiteY3" fmla="*/ 18805 h 18805"/>
              <a:gd name="connsiteX4" fmla="*/ 0 w 21600"/>
              <a:gd name="connsiteY4" fmla="*/ 0 h 18805"/>
              <a:gd name="connsiteX0" fmla="*/ 0 w 21600"/>
              <a:gd name="connsiteY0" fmla="*/ 0 h 18805"/>
              <a:gd name="connsiteX1" fmla="*/ 21600 w 21600"/>
              <a:gd name="connsiteY1" fmla="*/ 0 h 18805"/>
              <a:gd name="connsiteX2" fmla="*/ 21600 w 21600"/>
              <a:gd name="connsiteY2" fmla="*/ 17322 h 18805"/>
              <a:gd name="connsiteX3" fmla="*/ 0 w 21600"/>
              <a:gd name="connsiteY3" fmla="*/ 18805 h 18805"/>
              <a:gd name="connsiteX4" fmla="*/ 0 w 21600"/>
              <a:gd name="connsiteY4" fmla="*/ 0 h 18805"/>
              <a:gd name="connsiteX0" fmla="*/ 0 w 21600"/>
              <a:gd name="connsiteY0" fmla="*/ 0 h 18916"/>
              <a:gd name="connsiteX1" fmla="*/ 21600 w 21600"/>
              <a:gd name="connsiteY1" fmla="*/ 0 h 18916"/>
              <a:gd name="connsiteX2" fmla="*/ 21600 w 21600"/>
              <a:gd name="connsiteY2" fmla="*/ 17322 h 18916"/>
              <a:gd name="connsiteX3" fmla="*/ 0 w 21600"/>
              <a:gd name="connsiteY3" fmla="*/ 18916 h 18916"/>
              <a:gd name="connsiteX4" fmla="*/ 0 w 21600"/>
              <a:gd name="connsiteY4" fmla="*/ 0 h 18916"/>
              <a:gd name="connsiteX0" fmla="*/ 0 w 21600"/>
              <a:gd name="connsiteY0" fmla="*/ 0 h 18916"/>
              <a:gd name="connsiteX1" fmla="*/ 21600 w 21600"/>
              <a:gd name="connsiteY1" fmla="*/ 0 h 18916"/>
              <a:gd name="connsiteX2" fmla="*/ 21600 w 21600"/>
              <a:gd name="connsiteY2" fmla="*/ 17322 h 18916"/>
              <a:gd name="connsiteX3" fmla="*/ 0 w 21600"/>
              <a:gd name="connsiteY3" fmla="*/ 18916 h 18916"/>
              <a:gd name="connsiteX4" fmla="*/ 0 w 21600"/>
              <a:gd name="connsiteY4" fmla="*/ 0 h 18916"/>
              <a:gd name="connsiteX0" fmla="*/ 0 w 21600"/>
              <a:gd name="connsiteY0" fmla="*/ 0 h 18916"/>
              <a:gd name="connsiteX1" fmla="*/ 21600 w 21600"/>
              <a:gd name="connsiteY1" fmla="*/ 0 h 18916"/>
              <a:gd name="connsiteX2" fmla="*/ 21600 w 21600"/>
              <a:gd name="connsiteY2" fmla="*/ 17322 h 18916"/>
              <a:gd name="connsiteX3" fmla="*/ 0 w 21600"/>
              <a:gd name="connsiteY3" fmla="*/ 18916 h 18916"/>
              <a:gd name="connsiteX4" fmla="*/ 0 w 21600"/>
              <a:gd name="connsiteY4" fmla="*/ 0 h 18916"/>
              <a:gd name="connsiteX0" fmla="*/ 0 w 21600"/>
              <a:gd name="connsiteY0" fmla="*/ 0 h 19355"/>
              <a:gd name="connsiteX1" fmla="*/ 21600 w 21600"/>
              <a:gd name="connsiteY1" fmla="*/ 0 h 19355"/>
              <a:gd name="connsiteX2" fmla="*/ 21600 w 21600"/>
              <a:gd name="connsiteY2" fmla="*/ 17322 h 19355"/>
              <a:gd name="connsiteX3" fmla="*/ 0 w 21600"/>
              <a:gd name="connsiteY3" fmla="*/ 19355 h 19355"/>
              <a:gd name="connsiteX4" fmla="*/ 0 w 21600"/>
              <a:gd name="connsiteY4" fmla="*/ 0 h 19355"/>
              <a:gd name="connsiteX0" fmla="*/ 0 w 21600"/>
              <a:gd name="connsiteY0" fmla="*/ 0 h 19355"/>
              <a:gd name="connsiteX1" fmla="*/ 21600 w 21600"/>
              <a:gd name="connsiteY1" fmla="*/ 0 h 19355"/>
              <a:gd name="connsiteX2" fmla="*/ 21600 w 21600"/>
              <a:gd name="connsiteY2" fmla="*/ 17322 h 19355"/>
              <a:gd name="connsiteX3" fmla="*/ 0 w 21600"/>
              <a:gd name="connsiteY3" fmla="*/ 19355 h 19355"/>
              <a:gd name="connsiteX4" fmla="*/ 0 w 21600"/>
              <a:gd name="connsiteY4" fmla="*/ 0 h 19355"/>
              <a:gd name="connsiteX0" fmla="*/ 0 w 21600"/>
              <a:gd name="connsiteY0" fmla="*/ 0 h 19794"/>
              <a:gd name="connsiteX1" fmla="*/ 21600 w 21600"/>
              <a:gd name="connsiteY1" fmla="*/ 0 h 19794"/>
              <a:gd name="connsiteX2" fmla="*/ 21600 w 21600"/>
              <a:gd name="connsiteY2" fmla="*/ 17322 h 19794"/>
              <a:gd name="connsiteX3" fmla="*/ 0 w 21600"/>
              <a:gd name="connsiteY3" fmla="*/ 19794 h 19794"/>
              <a:gd name="connsiteX4" fmla="*/ 0 w 21600"/>
              <a:gd name="connsiteY4" fmla="*/ 0 h 19794"/>
              <a:gd name="connsiteX0" fmla="*/ 0 w 21600"/>
              <a:gd name="connsiteY0" fmla="*/ 0 h 19794"/>
              <a:gd name="connsiteX1" fmla="*/ 21600 w 21600"/>
              <a:gd name="connsiteY1" fmla="*/ 0 h 19794"/>
              <a:gd name="connsiteX2" fmla="*/ 21600 w 21600"/>
              <a:gd name="connsiteY2" fmla="*/ 17322 h 19794"/>
              <a:gd name="connsiteX3" fmla="*/ 0 w 21600"/>
              <a:gd name="connsiteY3" fmla="*/ 19794 h 19794"/>
              <a:gd name="connsiteX4" fmla="*/ 0 w 21600"/>
              <a:gd name="connsiteY4" fmla="*/ 0 h 19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0" h="19794">
                <a:moveTo>
                  <a:pt x="0" y="0"/>
                </a:moveTo>
                <a:lnTo>
                  <a:pt x="21600" y="0"/>
                </a:lnTo>
                <a:lnTo>
                  <a:pt x="21600" y="17322"/>
                </a:lnTo>
                <a:cubicBezTo>
                  <a:pt x="10800" y="17322"/>
                  <a:pt x="7466" y="25350"/>
                  <a:pt x="0" y="19794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chemeClr val="bg2">
                  <a:tint val="28000"/>
                  <a:satMod val="2000000"/>
                  <a:alpha val="30000"/>
                </a:schemeClr>
              </a:gs>
              <a:gs pos="35000">
                <a:schemeClr val="bg2">
                  <a:shade val="100000"/>
                  <a:satMod val="600000"/>
                  <a:alpha val="0"/>
                </a:schemeClr>
              </a:gs>
            </a:gsLst>
            <a:lin ang="5400000" scaled="1"/>
          </a:gradFill>
          <a:ln w="317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02920" y="2775745"/>
            <a:ext cx="8229600" cy="2167128"/>
          </a:xfrm>
        </p:spPr>
        <p:txBody>
          <a:bodyPr tIns="0" bIns="0" anchor="t"/>
          <a:lstStyle>
            <a:lvl1pPr>
              <a:defRPr sz="5000" cap="all" baseline="0">
                <a:effectLst>
                  <a:outerShdw blurRad="30000" dist="30000" dir="2700000" algn="tl" rotWithShape="0">
                    <a:schemeClr val="bg2">
                      <a:shade val="45000"/>
                      <a:satMod val="150000"/>
                      <a:alpha val="90000"/>
                    </a:schemeClr>
                  </a:outerShdw>
                  <a:reflection blurRad="12000" stA="25000" endPos="49000" dist="5000" dir="5400000" sy="-100000" algn="bl" rotWithShape="0"/>
                </a:effectLst>
              </a:defRPr>
            </a:lvl1pPr>
          </a:lstStyle>
          <a:p>
            <a:r>
              <a:rPr lang="cs-CZ"/>
              <a:t>Klepnutím lze upravit styl předlohy nadpisů.</a:t>
            </a:r>
            <a:endParaRPr lang="en-US" dirty="0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00064" y="1559720"/>
            <a:ext cx="5105400" cy="1219200"/>
          </a:xfrm>
        </p:spPr>
        <p:txBody>
          <a:bodyPr lIns="0" tIns="0" rIns="0" bIns="0" anchor="b"/>
          <a:lstStyle>
            <a:lvl1pPr marL="0" indent="0" algn="l">
              <a:buNone/>
              <a:defRPr sz="19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cs-CZ"/>
              <a:t>Klepnutím lze upravit styl předlohy podnadpisů.</a:t>
            </a:r>
            <a:endParaRPr lang="en-US" dirty="0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519DC-AE2A-4657-89E4-6C43538C6D2D}" type="datetimeFigureOut">
              <a:rPr lang="sk-SK" smtClean="0"/>
              <a:pPr/>
              <a:t>26.4.2020</a:t>
            </a:fld>
            <a:endParaRPr lang="sk-SK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FF77F-1931-4983-BAA7-A3B75E818A47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519DC-AE2A-4657-89E4-6C43538C6D2D}" type="datetimeFigureOut">
              <a:rPr lang="sk-SK" smtClean="0"/>
              <a:pPr/>
              <a:t>26.4.2020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FF77F-1931-4983-BAA7-A3B75E818A47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519DC-AE2A-4657-89E4-6C43538C6D2D}" type="datetimeFigureOut">
              <a:rPr lang="sk-SK" smtClean="0"/>
              <a:pPr/>
              <a:t>26.4.2020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FF77F-1931-4983-BAA7-A3B75E818A47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519DC-AE2A-4657-89E4-6C43538C6D2D}" type="datetimeFigureOut">
              <a:rPr lang="sk-SK" smtClean="0"/>
              <a:pPr/>
              <a:t>26.4.2020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FF77F-1931-4983-BAA7-A3B75E818A47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990600"/>
            <a:ext cx="7772400" cy="1362456"/>
          </a:xfrm>
        </p:spPr>
        <p:txBody>
          <a:bodyPr>
            <a:noAutofit/>
          </a:bodyPr>
          <a:lstStyle>
            <a:lvl1pPr algn="l">
              <a:buNone/>
              <a:defRPr sz="4800" b="1" cap="none" baseline="0"/>
            </a:lvl1pPr>
          </a:lstStyle>
          <a:p>
            <a:r>
              <a:rPr lang="cs-CZ"/>
              <a:t>Klepnutím lze upravit styl předlohy nadpisů.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352677"/>
            <a:ext cx="7772400" cy="1509712"/>
          </a:xfrm>
        </p:spPr>
        <p:txBody>
          <a:bodyPr anchor="t"/>
          <a:lstStyle>
            <a:lvl1pPr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519DC-AE2A-4657-89E4-6C43538C6D2D}" type="datetimeFigureOut">
              <a:rPr lang="sk-SK" smtClean="0"/>
              <a:pPr/>
              <a:t>26.4.2020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FF77F-1931-4983-BAA7-A3B75E818A47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</p:spPr>
        <p:txBody>
          <a:bodyPr tIns="9144" bIns="9144"/>
          <a:lstStyle/>
          <a:p>
            <a:r>
              <a:rPr lang="cs-CZ"/>
              <a:t>Klepnutím lze upravit styl předlohy nadpisů.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199800"/>
            <a:ext cx="4038600" cy="416052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199800"/>
            <a:ext cx="4038600" cy="416052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519DC-AE2A-4657-89E4-6C43538C6D2D}" type="datetimeFigureOut">
              <a:rPr lang="sk-SK" smtClean="0"/>
              <a:pPr/>
              <a:t>26.4.2020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FF77F-1931-4983-BAA7-A3B75E818A47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</p:spPr>
        <p:txBody>
          <a:bodyPr tIns="9144" bIns="9144" anchor="b"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112168"/>
            <a:ext cx="4040188" cy="502920"/>
          </a:xfrm>
        </p:spPr>
        <p:txBody>
          <a:bodyPr anchor="b">
            <a:noAutofit/>
          </a:bodyPr>
          <a:lstStyle>
            <a:lvl1pPr>
              <a:buNone/>
              <a:defRPr sz="2200" b="1">
                <a:effectLst>
                  <a:outerShdw blurRad="38000" dist="38000" dir="2700000" algn="tl" rotWithShape="0">
                    <a:schemeClr val="bg2">
                      <a:shade val="45000"/>
                      <a:satMod val="150000"/>
                      <a:alpha val="90000"/>
                    </a:schemeClr>
                  </a:outerShdw>
                </a:effectLst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2112168"/>
            <a:ext cx="4041775" cy="502920"/>
          </a:xfrm>
        </p:spPr>
        <p:txBody>
          <a:bodyPr anchor="b">
            <a:noAutofit/>
          </a:bodyPr>
          <a:lstStyle>
            <a:lvl1pPr>
              <a:buNone/>
              <a:defRPr sz="2200" b="1">
                <a:effectLst>
                  <a:outerShdw blurRad="30000" dist="30000" dir="2700000" algn="tl" rotWithShape="0">
                    <a:schemeClr val="bg2">
                      <a:shade val="45000"/>
                      <a:satMod val="150000"/>
                      <a:alpha val="90000"/>
                    </a:schemeClr>
                  </a:outerShdw>
                </a:effectLst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667000"/>
            <a:ext cx="4040188" cy="365760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667000"/>
            <a:ext cx="4041775" cy="365760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519DC-AE2A-4657-89E4-6C43538C6D2D}" type="datetimeFigureOut">
              <a:rPr lang="sk-SK" smtClean="0"/>
              <a:pPr/>
              <a:t>26.4.2020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FF77F-1931-4983-BAA7-A3B75E818A47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  <a:effectLst/>
        </p:spPr>
        <p:txBody>
          <a:bodyPr tIns="9144" bIns="9144" anchor="b"/>
          <a:lstStyle>
            <a:lvl1pPr>
              <a:defRPr sz="4800" cap="none" baseline="0">
                <a:effectLst>
                  <a:outerShdw blurRad="30000" dist="30000" dir="2700000" algn="tl" rotWithShape="0">
                    <a:schemeClr val="bg2">
                      <a:shade val="45000"/>
                      <a:satMod val="150000"/>
                      <a:alpha val="90000"/>
                    </a:schemeClr>
                  </a:outerShdw>
                </a:effectLst>
              </a:defRPr>
            </a:lvl1pPr>
          </a:lstStyle>
          <a:p>
            <a:r>
              <a:rPr lang="cs-CZ"/>
              <a:t>Klepnutím lze upravit styl předlohy nadpisů.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519DC-AE2A-4657-89E4-6C43538C6D2D}" type="datetimeFigureOut">
              <a:rPr lang="sk-SK" smtClean="0"/>
              <a:pPr/>
              <a:t>26.4.2020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FF77F-1931-4983-BAA7-A3B75E818A47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519DC-AE2A-4657-89E4-6C43538C6D2D}" type="datetimeFigureOut">
              <a:rPr lang="sk-SK" smtClean="0"/>
              <a:pPr/>
              <a:t>26.4.2020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FF77F-1931-4983-BAA7-A3B75E818A47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1440"/>
            <a:ext cx="8229600" cy="914400"/>
          </a:xfrm>
        </p:spPr>
        <p:txBody>
          <a:bodyPr tIns="0" bIns="0" anchor="b"/>
          <a:lstStyle>
            <a:lvl1pPr algn="l">
              <a:buNone/>
              <a:defRPr sz="5000" b="1"/>
            </a:lvl1pPr>
          </a:lstStyle>
          <a:p>
            <a:r>
              <a:rPr lang="cs-CZ"/>
              <a:t>Klepnutím lze upravit styl předlohy nadpisů.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133856"/>
            <a:ext cx="2590800" cy="5181600"/>
          </a:xfrm>
        </p:spPr>
        <p:txBody>
          <a:bodyPr lIns="45720" tIns="45720" rIns="0"/>
          <a:lstStyle>
            <a:lvl1pPr marL="0" indent="0">
              <a:spcBef>
                <a:spcPts val="300"/>
              </a:spcBef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133472"/>
            <a:ext cx="5257800" cy="5191128"/>
          </a:xfrm>
        </p:spPr>
        <p:txBody>
          <a:bodyPr/>
          <a:lstStyle>
            <a:lvl1pPr algn="l">
              <a:defRPr sz="3000"/>
            </a:lvl1pPr>
            <a:lvl2pPr algn="l">
              <a:defRPr sz="2800"/>
            </a:lvl2pPr>
            <a:lvl3pPr algn="l">
              <a:defRPr sz="2400"/>
            </a:lvl3pPr>
            <a:lvl4pPr algn="l">
              <a:defRPr sz="2000"/>
            </a:lvl4pPr>
            <a:lvl5pPr algn="l">
              <a:defRPr sz="2000"/>
            </a:lvl5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519DC-AE2A-4657-89E4-6C43538C6D2D}" type="datetimeFigureOut">
              <a:rPr lang="sk-SK" smtClean="0"/>
              <a:pPr/>
              <a:t>26.4.2020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FF77F-1931-4983-BAA7-A3B75E818A47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6240" y="1981200"/>
            <a:ext cx="3429000" cy="522288"/>
          </a:xfrm>
        </p:spPr>
        <p:txBody>
          <a:bodyPr tIns="0" bIns="0" anchor="b"/>
          <a:lstStyle>
            <a:lvl1pPr algn="r">
              <a:buNone/>
              <a:defRPr sz="2000" b="1"/>
            </a:lvl1pPr>
          </a:lstStyle>
          <a:p>
            <a:r>
              <a:rPr lang="cs-CZ"/>
              <a:t>Klepnutím lze upravit styl předlohy nadpisů.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93368" y="1066800"/>
            <a:ext cx="4572000" cy="4572000"/>
          </a:xfrm>
          <a:solidFill>
            <a:schemeClr val="bg2">
              <a:shade val="75000"/>
            </a:schemeClr>
          </a:solidFill>
          <a:ln w="60325">
            <a:solidFill>
              <a:srgbClr val="FFFFFF"/>
            </a:solidFill>
            <a:miter lim="800000"/>
          </a:ln>
          <a:effectLst>
            <a:outerShdw blurRad="36195" dist="10000" dir="5400000" algn="tl" rotWithShape="0">
              <a:srgbClr val="000000">
                <a:alpha val="75000"/>
              </a:srgbClr>
            </a:outerShdw>
            <a:reflection stA="21000" endA="500" endPos="10000" dist="20000" dir="5400000" sy="-100000" algn="bl" rotWithShape="0"/>
          </a:effectLst>
        </p:spPr>
        <p:txBody>
          <a:bodyPr/>
          <a:lstStyle>
            <a:lvl1pPr>
              <a:buNone/>
              <a:defRPr sz="3200"/>
            </a:lvl1pPr>
          </a:lstStyle>
          <a:p>
            <a:r>
              <a:rPr lang="cs-CZ"/>
              <a:t>Klepnutím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76240" y="2543176"/>
            <a:ext cx="3429000" cy="914400"/>
          </a:xfrm>
        </p:spPr>
        <p:txBody>
          <a:bodyPr lIns="0" tIns="0" rIns="0" bIns="0" anchor="t"/>
          <a:lstStyle>
            <a:lvl1pPr indent="0" algn="r">
              <a:spcBef>
                <a:spcPts val="300"/>
              </a:spcBef>
              <a:buFontTx/>
              <a:buNone/>
              <a:defRPr sz="1400" baseline="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519DC-AE2A-4657-89E4-6C43538C6D2D}" type="datetimeFigureOut">
              <a:rPr lang="sk-SK" smtClean="0"/>
              <a:pPr/>
              <a:t>26.4.2020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3400" y="6356350"/>
            <a:ext cx="533400" cy="365125"/>
          </a:xfrm>
        </p:spPr>
        <p:txBody>
          <a:bodyPr/>
          <a:lstStyle/>
          <a:p>
            <a:fld id="{F7CFF77F-1931-4983-BAA7-A3B75E818A47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owchart: Document 6"/>
          <p:cNvSpPr/>
          <p:nvPr/>
        </p:nvSpPr>
        <p:spPr>
          <a:xfrm rot="10800000">
            <a:off x="1" y="1142899"/>
            <a:ext cx="9144000" cy="5562705"/>
          </a:xfrm>
          <a:custGeom>
            <a:avLst/>
            <a:gdLst>
              <a:gd name="connsiteX0" fmla="*/ 0 w 21600"/>
              <a:gd name="connsiteY0" fmla="*/ 0 h 19378"/>
              <a:gd name="connsiteX1" fmla="*/ 21600 w 21600"/>
              <a:gd name="connsiteY1" fmla="*/ 0 h 19378"/>
              <a:gd name="connsiteX2" fmla="*/ 21600 w 21600"/>
              <a:gd name="connsiteY2" fmla="*/ 17322 h 19378"/>
              <a:gd name="connsiteX3" fmla="*/ 0 w 21600"/>
              <a:gd name="connsiteY3" fmla="*/ 19378 h 19378"/>
              <a:gd name="connsiteX4" fmla="*/ 0 w 21600"/>
              <a:gd name="connsiteY4" fmla="*/ 0 h 19378"/>
              <a:gd name="connsiteX0" fmla="*/ 0 w 21600"/>
              <a:gd name="connsiteY0" fmla="*/ 0 h 19378"/>
              <a:gd name="connsiteX1" fmla="*/ 21600 w 21600"/>
              <a:gd name="connsiteY1" fmla="*/ 0 h 19378"/>
              <a:gd name="connsiteX2" fmla="*/ 21600 w 21600"/>
              <a:gd name="connsiteY2" fmla="*/ 17322 h 19378"/>
              <a:gd name="connsiteX3" fmla="*/ 0 w 21600"/>
              <a:gd name="connsiteY3" fmla="*/ 19378 h 19378"/>
              <a:gd name="connsiteX4" fmla="*/ 0 w 21600"/>
              <a:gd name="connsiteY4" fmla="*/ 0 h 19378"/>
              <a:gd name="connsiteX0" fmla="*/ 0 w 21600"/>
              <a:gd name="connsiteY0" fmla="*/ 0 h 19378"/>
              <a:gd name="connsiteX1" fmla="*/ 21600 w 21600"/>
              <a:gd name="connsiteY1" fmla="*/ 0 h 19378"/>
              <a:gd name="connsiteX2" fmla="*/ 21600 w 21600"/>
              <a:gd name="connsiteY2" fmla="*/ 17322 h 19378"/>
              <a:gd name="connsiteX3" fmla="*/ 0 w 21600"/>
              <a:gd name="connsiteY3" fmla="*/ 19378 h 19378"/>
              <a:gd name="connsiteX4" fmla="*/ 0 w 21600"/>
              <a:gd name="connsiteY4" fmla="*/ 0 h 19378"/>
              <a:gd name="connsiteX0" fmla="*/ 0 w 21600"/>
              <a:gd name="connsiteY0" fmla="*/ 0 h 19974"/>
              <a:gd name="connsiteX1" fmla="*/ 21600 w 21600"/>
              <a:gd name="connsiteY1" fmla="*/ 0 h 19974"/>
              <a:gd name="connsiteX2" fmla="*/ 21600 w 21600"/>
              <a:gd name="connsiteY2" fmla="*/ 17322 h 19974"/>
              <a:gd name="connsiteX3" fmla="*/ 0 w 21600"/>
              <a:gd name="connsiteY3" fmla="*/ 19974 h 19974"/>
              <a:gd name="connsiteX4" fmla="*/ 0 w 21600"/>
              <a:gd name="connsiteY4" fmla="*/ 0 h 19974"/>
              <a:gd name="connsiteX0" fmla="*/ 0 w 21600"/>
              <a:gd name="connsiteY0" fmla="*/ 0 h 19974"/>
              <a:gd name="connsiteX1" fmla="*/ 21600 w 21600"/>
              <a:gd name="connsiteY1" fmla="*/ 0 h 19974"/>
              <a:gd name="connsiteX2" fmla="*/ 21600 w 21600"/>
              <a:gd name="connsiteY2" fmla="*/ 17322 h 19974"/>
              <a:gd name="connsiteX3" fmla="*/ 0 w 21600"/>
              <a:gd name="connsiteY3" fmla="*/ 19974 h 19974"/>
              <a:gd name="connsiteX4" fmla="*/ 0 w 21600"/>
              <a:gd name="connsiteY4" fmla="*/ 0 h 19974"/>
              <a:gd name="connsiteX0" fmla="*/ 0 w 21600"/>
              <a:gd name="connsiteY0" fmla="*/ 0 h 19974"/>
              <a:gd name="connsiteX1" fmla="*/ 21600 w 21600"/>
              <a:gd name="connsiteY1" fmla="*/ 0 h 19974"/>
              <a:gd name="connsiteX2" fmla="*/ 21600 w 21600"/>
              <a:gd name="connsiteY2" fmla="*/ 17322 h 19974"/>
              <a:gd name="connsiteX3" fmla="*/ 0 w 21600"/>
              <a:gd name="connsiteY3" fmla="*/ 19974 h 19974"/>
              <a:gd name="connsiteX4" fmla="*/ 0 w 21600"/>
              <a:gd name="connsiteY4" fmla="*/ 0 h 19974"/>
              <a:gd name="connsiteX0" fmla="*/ 0 w 21600"/>
              <a:gd name="connsiteY0" fmla="*/ 0 h 20252"/>
              <a:gd name="connsiteX1" fmla="*/ 21600 w 21600"/>
              <a:gd name="connsiteY1" fmla="*/ 0 h 20252"/>
              <a:gd name="connsiteX2" fmla="*/ 21600 w 21600"/>
              <a:gd name="connsiteY2" fmla="*/ 17322 h 20252"/>
              <a:gd name="connsiteX3" fmla="*/ 0 w 21600"/>
              <a:gd name="connsiteY3" fmla="*/ 20252 h 20252"/>
              <a:gd name="connsiteX4" fmla="*/ 0 w 21600"/>
              <a:gd name="connsiteY4" fmla="*/ 0 h 20252"/>
              <a:gd name="connsiteX0" fmla="*/ 0 w 21600"/>
              <a:gd name="connsiteY0" fmla="*/ 0 h 20252"/>
              <a:gd name="connsiteX1" fmla="*/ 21600 w 21600"/>
              <a:gd name="connsiteY1" fmla="*/ 0 h 20252"/>
              <a:gd name="connsiteX2" fmla="*/ 21600 w 21600"/>
              <a:gd name="connsiteY2" fmla="*/ 17322 h 20252"/>
              <a:gd name="connsiteX3" fmla="*/ 0 w 21600"/>
              <a:gd name="connsiteY3" fmla="*/ 20252 h 20252"/>
              <a:gd name="connsiteX4" fmla="*/ 0 w 21600"/>
              <a:gd name="connsiteY4" fmla="*/ 0 h 20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0" h="20252">
                <a:moveTo>
                  <a:pt x="0" y="0"/>
                </a:moveTo>
                <a:lnTo>
                  <a:pt x="21600" y="0"/>
                </a:lnTo>
                <a:lnTo>
                  <a:pt x="21600" y="17322"/>
                </a:lnTo>
                <a:cubicBezTo>
                  <a:pt x="10800" y="17322"/>
                  <a:pt x="10056" y="24231"/>
                  <a:pt x="0" y="20252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chemeClr val="bg2">
                  <a:tint val="55000"/>
                  <a:satMod val="1800000"/>
                  <a:alpha val="55000"/>
                </a:schemeClr>
              </a:gs>
              <a:gs pos="65000">
                <a:schemeClr val="bg2">
                  <a:shade val="100000"/>
                  <a:satMod val="600000"/>
                  <a:alpha val="0"/>
                </a:schemeClr>
              </a:gs>
            </a:gsLst>
            <a:lin ang="4800000" scaled="1"/>
          </a:gradFill>
          <a:ln w="317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8" name="Flowchart: Document 7"/>
          <p:cNvSpPr/>
          <p:nvPr/>
        </p:nvSpPr>
        <p:spPr>
          <a:xfrm rot="10800000">
            <a:off x="1" y="1341133"/>
            <a:ext cx="9144000" cy="4480425"/>
          </a:xfrm>
          <a:custGeom>
            <a:avLst/>
            <a:gdLst>
              <a:gd name="connsiteX0" fmla="*/ 0 w 21600"/>
              <a:gd name="connsiteY0" fmla="*/ 0 h 18944"/>
              <a:gd name="connsiteX1" fmla="*/ 21600 w 21600"/>
              <a:gd name="connsiteY1" fmla="*/ 0 h 18944"/>
              <a:gd name="connsiteX2" fmla="*/ 21600 w 21600"/>
              <a:gd name="connsiteY2" fmla="*/ 17322 h 18944"/>
              <a:gd name="connsiteX3" fmla="*/ 0 w 21600"/>
              <a:gd name="connsiteY3" fmla="*/ 18944 h 18944"/>
              <a:gd name="connsiteX4" fmla="*/ 0 w 21600"/>
              <a:gd name="connsiteY4" fmla="*/ 0 h 18944"/>
              <a:gd name="connsiteX0" fmla="*/ 0 w 21600"/>
              <a:gd name="connsiteY0" fmla="*/ 0 h 18944"/>
              <a:gd name="connsiteX1" fmla="*/ 21600 w 21600"/>
              <a:gd name="connsiteY1" fmla="*/ 0 h 18944"/>
              <a:gd name="connsiteX2" fmla="*/ 21600 w 21600"/>
              <a:gd name="connsiteY2" fmla="*/ 17322 h 18944"/>
              <a:gd name="connsiteX3" fmla="*/ 0 w 21600"/>
              <a:gd name="connsiteY3" fmla="*/ 18944 h 18944"/>
              <a:gd name="connsiteX4" fmla="*/ 0 w 21600"/>
              <a:gd name="connsiteY4" fmla="*/ 0 h 18944"/>
              <a:gd name="connsiteX0" fmla="*/ 0 w 21600"/>
              <a:gd name="connsiteY0" fmla="*/ 0 h 19350"/>
              <a:gd name="connsiteX1" fmla="*/ 21600 w 21600"/>
              <a:gd name="connsiteY1" fmla="*/ 0 h 19350"/>
              <a:gd name="connsiteX2" fmla="*/ 21600 w 21600"/>
              <a:gd name="connsiteY2" fmla="*/ 17322 h 19350"/>
              <a:gd name="connsiteX3" fmla="*/ 0 w 21600"/>
              <a:gd name="connsiteY3" fmla="*/ 19350 h 19350"/>
              <a:gd name="connsiteX4" fmla="*/ 0 w 21600"/>
              <a:gd name="connsiteY4" fmla="*/ 0 h 19350"/>
              <a:gd name="connsiteX0" fmla="*/ 0 w 21600"/>
              <a:gd name="connsiteY0" fmla="*/ 0 h 19350"/>
              <a:gd name="connsiteX1" fmla="*/ 21600 w 21600"/>
              <a:gd name="connsiteY1" fmla="*/ 0 h 19350"/>
              <a:gd name="connsiteX2" fmla="*/ 21600 w 21600"/>
              <a:gd name="connsiteY2" fmla="*/ 17322 h 19350"/>
              <a:gd name="connsiteX3" fmla="*/ 0 w 21600"/>
              <a:gd name="connsiteY3" fmla="*/ 19350 h 19350"/>
              <a:gd name="connsiteX4" fmla="*/ 0 w 21600"/>
              <a:gd name="connsiteY4" fmla="*/ 0 h 19350"/>
              <a:gd name="connsiteX0" fmla="*/ 0 w 21600"/>
              <a:gd name="connsiteY0" fmla="*/ 0 h 19350"/>
              <a:gd name="connsiteX1" fmla="*/ 21600 w 21600"/>
              <a:gd name="connsiteY1" fmla="*/ 0 h 19350"/>
              <a:gd name="connsiteX2" fmla="*/ 21600 w 21600"/>
              <a:gd name="connsiteY2" fmla="*/ 17322 h 19350"/>
              <a:gd name="connsiteX3" fmla="*/ 0 w 21600"/>
              <a:gd name="connsiteY3" fmla="*/ 19350 h 19350"/>
              <a:gd name="connsiteX4" fmla="*/ 0 w 21600"/>
              <a:gd name="connsiteY4" fmla="*/ 0 h 19350"/>
              <a:gd name="connsiteX0" fmla="*/ 0 w 21600"/>
              <a:gd name="connsiteY0" fmla="*/ 0 h 19350"/>
              <a:gd name="connsiteX1" fmla="*/ 21600 w 21600"/>
              <a:gd name="connsiteY1" fmla="*/ 0 h 19350"/>
              <a:gd name="connsiteX2" fmla="*/ 21600 w 21600"/>
              <a:gd name="connsiteY2" fmla="*/ 17322 h 19350"/>
              <a:gd name="connsiteX3" fmla="*/ 0 w 21600"/>
              <a:gd name="connsiteY3" fmla="*/ 19350 h 19350"/>
              <a:gd name="connsiteX4" fmla="*/ 0 w 21600"/>
              <a:gd name="connsiteY4" fmla="*/ 0 h 19350"/>
              <a:gd name="connsiteX0" fmla="*/ 0 w 21600"/>
              <a:gd name="connsiteY0" fmla="*/ 0 h 19691"/>
              <a:gd name="connsiteX1" fmla="*/ 21600 w 21600"/>
              <a:gd name="connsiteY1" fmla="*/ 0 h 19691"/>
              <a:gd name="connsiteX2" fmla="*/ 21600 w 21600"/>
              <a:gd name="connsiteY2" fmla="*/ 17322 h 19691"/>
              <a:gd name="connsiteX3" fmla="*/ 0 w 21600"/>
              <a:gd name="connsiteY3" fmla="*/ 19691 h 19691"/>
              <a:gd name="connsiteX4" fmla="*/ 0 w 21600"/>
              <a:gd name="connsiteY4" fmla="*/ 0 h 19691"/>
              <a:gd name="connsiteX0" fmla="*/ 0 w 21600"/>
              <a:gd name="connsiteY0" fmla="*/ 0 h 19691"/>
              <a:gd name="connsiteX1" fmla="*/ 21600 w 21600"/>
              <a:gd name="connsiteY1" fmla="*/ 0 h 19691"/>
              <a:gd name="connsiteX2" fmla="*/ 21600 w 21600"/>
              <a:gd name="connsiteY2" fmla="*/ 17322 h 19691"/>
              <a:gd name="connsiteX3" fmla="*/ 0 w 21600"/>
              <a:gd name="connsiteY3" fmla="*/ 19691 h 19691"/>
              <a:gd name="connsiteX4" fmla="*/ 0 w 21600"/>
              <a:gd name="connsiteY4" fmla="*/ 0 h 19691"/>
              <a:gd name="connsiteX0" fmla="*/ 0 w 21600"/>
              <a:gd name="connsiteY0" fmla="*/ 0 h 20032"/>
              <a:gd name="connsiteX1" fmla="*/ 21600 w 21600"/>
              <a:gd name="connsiteY1" fmla="*/ 0 h 20032"/>
              <a:gd name="connsiteX2" fmla="*/ 21600 w 21600"/>
              <a:gd name="connsiteY2" fmla="*/ 17322 h 20032"/>
              <a:gd name="connsiteX3" fmla="*/ 0 w 21600"/>
              <a:gd name="connsiteY3" fmla="*/ 20032 h 20032"/>
              <a:gd name="connsiteX4" fmla="*/ 0 w 21600"/>
              <a:gd name="connsiteY4" fmla="*/ 0 h 20032"/>
              <a:gd name="connsiteX0" fmla="*/ 0 w 21600"/>
              <a:gd name="connsiteY0" fmla="*/ 0 h 20032"/>
              <a:gd name="connsiteX1" fmla="*/ 21600 w 21600"/>
              <a:gd name="connsiteY1" fmla="*/ 0 h 20032"/>
              <a:gd name="connsiteX2" fmla="*/ 21600 w 21600"/>
              <a:gd name="connsiteY2" fmla="*/ 17322 h 20032"/>
              <a:gd name="connsiteX3" fmla="*/ 0 w 21600"/>
              <a:gd name="connsiteY3" fmla="*/ 20032 h 20032"/>
              <a:gd name="connsiteX4" fmla="*/ 0 w 21600"/>
              <a:gd name="connsiteY4" fmla="*/ 0 h 20032"/>
              <a:gd name="connsiteX0" fmla="*/ 0 w 21600"/>
              <a:gd name="connsiteY0" fmla="*/ 0 h 20032"/>
              <a:gd name="connsiteX1" fmla="*/ 21600 w 21600"/>
              <a:gd name="connsiteY1" fmla="*/ 0 h 20032"/>
              <a:gd name="connsiteX2" fmla="*/ 21600 w 21600"/>
              <a:gd name="connsiteY2" fmla="*/ 17322 h 20032"/>
              <a:gd name="connsiteX3" fmla="*/ 0 w 21600"/>
              <a:gd name="connsiteY3" fmla="*/ 20032 h 20032"/>
              <a:gd name="connsiteX4" fmla="*/ 0 w 21600"/>
              <a:gd name="connsiteY4" fmla="*/ 0 h 20032"/>
              <a:gd name="connsiteX0" fmla="*/ 0 w 21600"/>
              <a:gd name="connsiteY0" fmla="*/ 0 h 20032"/>
              <a:gd name="connsiteX1" fmla="*/ 21600 w 21600"/>
              <a:gd name="connsiteY1" fmla="*/ 0 h 20032"/>
              <a:gd name="connsiteX2" fmla="*/ 21600 w 21600"/>
              <a:gd name="connsiteY2" fmla="*/ 17322 h 20032"/>
              <a:gd name="connsiteX3" fmla="*/ 0 w 21600"/>
              <a:gd name="connsiteY3" fmla="*/ 20032 h 20032"/>
              <a:gd name="connsiteX4" fmla="*/ 0 w 21600"/>
              <a:gd name="connsiteY4" fmla="*/ 0 h 20032"/>
              <a:gd name="connsiteX0" fmla="*/ 0 w 21600"/>
              <a:gd name="connsiteY0" fmla="*/ 0 h 20032"/>
              <a:gd name="connsiteX1" fmla="*/ 21600 w 21600"/>
              <a:gd name="connsiteY1" fmla="*/ 0 h 20032"/>
              <a:gd name="connsiteX2" fmla="*/ 21600 w 21600"/>
              <a:gd name="connsiteY2" fmla="*/ 17322 h 20032"/>
              <a:gd name="connsiteX3" fmla="*/ 0 w 21600"/>
              <a:gd name="connsiteY3" fmla="*/ 20032 h 20032"/>
              <a:gd name="connsiteX4" fmla="*/ 0 w 21600"/>
              <a:gd name="connsiteY4" fmla="*/ 0 h 20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0" h="20032">
                <a:moveTo>
                  <a:pt x="0" y="0"/>
                </a:moveTo>
                <a:lnTo>
                  <a:pt x="21600" y="0"/>
                </a:lnTo>
                <a:lnTo>
                  <a:pt x="21600" y="17322"/>
                </a:lnTo>
                <a:cubicBezTo>
                  <a:pt x="10800" y="17322"/>
                  <a:pt x="8684" y="24776"/>
                  <a:pt x="0" y="20032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chemeClr val="bg2">
                  <a:tint val="40000"/>
                  <a:satMod val="1900000"/>
                  <a:alpha val="30000"/>
                </a:schemeClr>
              </a:gs>
              <a:gs pos="65000">
                <a:schemeClr val="bg2">
                  <a:shade val="100000"/>
                  <a:satMod val="600000"/>
                  <a:alpha val="0"/>
                </a:schemeClr>
              </a:gs>
            </a:gsLst>
            <a:lin ang="4800000" scaled="1"/>
          </a:gradFill>
          <a:ln w="317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524000"/>
          </a:xfrm>
          <a:prstGeom prst="rect">
            <a:avLst/>
          </a:prstGeom>
        </p:spPr>
        <p:txBody>
          <a:bodyPr vert="horz" lIns="0" tIns="9144" rIns="0" bIns="9144" anchor="b">
            <a:normAutofit/>
          </a:bodyPr>
          <a:lstStyle/>
          <a:p>
            <a:r>
              <a:rPr lang="cs-CZ"/>
              <a:t>Klepnutím lze upravit styl předlohy nadpisů.</a:t>
            </a:r>
            <a:endParaRPr lang="en-US" dirty="0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2179637"/>
            <a:ext cx="8229600" cy="4114800"/>
          </a:xfrm>
          <a:prstGeom prst="rect">
            <a:avLst/>
          </a:prstGeom>
        </p:spPr>
        <p:txBody>
          <a:bodyPr vert="horz" lIns="91440">
            <a:normAutofit/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1981200" cy="365125"/>
          </a:xfrm>
          <a:prstGeom prst="rect">
            <a:avLst/>
          </a:prstGeom>
        </p:spPr>
        <p:txBody>
          <a:bodyPr vert="horz" anchor="b"/>
          <a:lstStyle>
            <a:lvl1pPr algn="ctr">
              <a:defRPr sz="12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092519DC-AE2A-4657-89E4-6C43538C6D2D}" type="datetimeFigureOut">
              <a:rPr lang="sk-SK" smtClean="0"/>
              <a:pPr/>
              <a:t>26.4.2020</a:t>
            </a:fld>
            <a:endParaRPr lang="sk-SK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438400" y="6356350"/>
            <a:ext cx="2895600" cy="365125"/>
          </a:xfrm>
          <a:prstGeom prst="rect">
            <a:avLst/>
          </a:prstGeom>
        </p:spPr>
        <p:txBody>
          <a:bodyPr vert="horz" lIns="0" anchor="b"/>
          <a:lstStyle>
            <a:lvl1pPr algn="l">
              <a:defRPr sz="12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356350"/>
            <a:ext cx="533400" cy="365125"/>
          </a:xfrm>
          <a:prstGeom prst="rect">
            <a:avLst/>
          </a:prstGeom>
        </p:spPr>
        <p:txBody>
          <a:bodyPr vert="horz" lIns="91440" rIns="0" anchor="b"/>
          <a:lstStyle>
            <a:lvl1pPr algn="r">
              <a:defRPr sz="14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F7CFF77F-1931-4983-BAA7-A3B75E818A47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sz="4800" b="1" kern="1200">
          <a:ln w="500">
            <a:solidFill>
              <a:schemeClr val="tx2">
                <a:shade val="20000"/>
                <a:satMod val="350000"/>
              </a:schemeClr>
            </a:solidFill>
          </a:ln>
          <a:solidFill>
            <a:schemeClr val="tx2">
              <a:tint val="100000"/>
              <a:satMod val="250000"/>
            </a:schemeClr>
          </a:solidFill>
          <a:effectLst>
            <a:outerShdw blurRad="30000" dist="30000" dir="2700000" algn="tl" rotWithShape="0">
              <a:schemeClr val="bg2">
                <a:shade val="45000"/>
                <a:satMod val="150000"/>
                <a:alpha val="90000"/>
              </a:schemeClr>
            </a:outerShdw>
          </a:effectLst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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630936" indent="-27432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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23544" indent="-274320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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2860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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228600" algn="l" rtl="0" eaLnBrk="1" latinLnBrk="0" hangingPunct="1">
        <a:spcBef>
          <a:spcPct val="20000"/>
        </a:spcBef>
        <a:buClr>
          <a:schemeClr val="accent5"/>
        </a:buClr>
        <a:buFont typeface="Wingdings 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73352" indent="-228600" algn="l" rtl="0" eaLnBrk="1" latinLnBrk="0" hangingPunct="1">
        <a:spcBef>
          <a:spcPct val="20000"/>
        </a:spcBef>
        <a:buClr>
          <a:schemeClr val="accent6"/>
        </a:buClr>
        <a:buFont typeface="Wingdings 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11096" indent="-228600" algn="l" rtl="0" eaLnBrk="1" latinLnBrk="0" hangingPunct="1">
        <a:spcBef>
          <a:spcPct val="20000"/>
        </a:spcBef>
        <a:buClr>
          <a:schemeClr val="tx2"/>
        </a:buClr>
        <a:buFont typeface="Wingdings 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21408" indent="-182880" algn="l" rtl="0" eaLnBrk="1" latinLnBrk="0" hangingPunct="1">
        <a:spcBef>
          <a:spcPct val="20000"/>
        </a:spcBef>
        <a:buClr>
          <a:schemeClr val="tx2"/>
        </a:buClr>
        <a:buFont typeface="Wingdings 2"/>
        <a:buChar char="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22576" indent="-182880" algn="l" rtl="0" eaLnBrk="1" latinLnBrk="0" hangingPunct="1">
        <a:spcBef>
          <a:spcPct val="20000"/>
        </a:spcBef>
        <a:buClr>
          <a:schemeClr val="tx2"/>
        </a:buClr>
        <a:buFont typeface="Wingdings 2"/>
        <a:buChar char="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earth_day_by_wow_d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Nadpis 2"/>
          <p:cNvSpPr>
            <a:spLocks noGrp="1"/>
          </p:cNvSpPr>
          <p:nvPr>
            <p:ph type="ctrTitle"/>
          </p:nvPr>
        </p:nvSpPr>
        <p:spPr>
          <a:xfrm>
            <a:off x="1142976" y="857232"/>
            <a:ext cx="5372112" cy="2167128"/>
          </a:xfrm>
        </p:spPr>
        <p:txBody>
          <a:bodyPr>
            <a:normAutofit fontScale="90000"/>
          </a:bodyPr>
          <a:lstStyle/>
          <a:p>
            <a:r>
              <a:rPr lang="sk-SK" sz="6000" cap="none" dirty="0">
                <a:solidFill>
                  <a:schemeClr val="accent1">
                    <a:lumMod val="50000"/>
                  </a:schemeClr>
                </a:solidFill>
              </a:rPr>
              <a:t>     </a:t>
            </a:r>
            <a:r>
              <a:rPr lang="sk-SK" sz="6000" dirty="0">
                <a:solidFill>
                  <a:srgbClr val="00B050"/>
                </a:solidFill>
              </a:rPr>
              <a:t>Organizmy </a:t>
            </a:r>
            <a:br>
              <a:rPr lang="sk-SK" sz="6000" dirty="0">
                <a:solidFill>
                  <a:srgbClr val="00B050"/>
                </a:solidFill>
              </a:rPr>
            </a:br>
            <a:r>
              <a:rPr lang="sk-SK" sz="6000" dirty="0">
                <a:solidFill>
                  <a:srgbClr val="00B050"/>
                </a:solidFill>
              </a:rPr>
              <a:t>a prostredie</a:t>
            </a:r>
            <a:br>
              <a:rPr lang="sk-SK" sz="6000" dirty="0">
                <a:solidFill>
                  <a:srgbClr val="0070C0"/>
                </a:solidFill>
              </a:rPr>
            </a:br>
            <a:endParaRPr lang="sk-SK" sz="6000" cap="none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357158" y="1785926"/>
            <a:ext cx="8229600" cy="454342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sk-SK" sz="3200" b="1" dirty="0">
                <a:solidFill>
                  <a:schemeClr val="bg1"/>
                </a:solidFill>
              </a:rPr>
              <a:t> Živé organizmy</a:t>
            </a:r>
          </a:p>
          <a:p>
            <a:pPr>
              <a:buNone/>
            </a:pPr>
            <a:endParaRPr lang="sk-SK" sz="3200" b="1" dirty="0">
              <a:solidFill>
                <a:schemeClr val="bg1"/>
              </a:solidFill>
            </a:endParaRPr>
          </a:p>
          <a:p>
            <a:pPr algn="ctr">
              <a:buNone/>
            </a:pPr>
            <a:r>
              <a:rPr lang="sk-SK" sz="3200" b="1" dirty="0">
                <a:solidFill>
                  <a:schemeClr val="bg1"/>
                </a:solidFill>
              </a:rPr>
              <a:t>Súčasť prírodného prostredia , ktoré tvoria </a:t>
            </a:r>
            <a:r>
              <a:rPr lang="sk-SK" sz="3200" b="1" u="sng" dirty="0">
                <a:solidFill>
                  <a:schemeClr val="bg1"/>
                </a:solidFill>
              </a:rPr>
              <a:t>neživé prírodniny</a:t>
            </a:r>
          </a:p>
          <a:p>
            <a:endParaRPr lang="sk-SK" sz="3200" b="1" dirty="0">
              <a:solidFill>
                <a:schemeClr val="bg1"/>
              </a:solidFill>
            </a:endParaRPr>
          </a:p>
          <a:p>
            <a:endParaRPr lang="sk-SK" sz="3200" b="1" dirty="0">
              <a:solidFill>
                <a:schemeClr val="bg1"/>
              </a:solidFill>
            </a:endParaRPr>
          </a:p>
          <a:p>
            <a:endParaRPr lang="sk-SK" sz="3200" dirty="0"/>
          </a:p>
          <a:p>
            <a:endParaRPr lang="sk-SK" sz="3200" b="1" dirty="0">
              <a:solidFill>
                <a:schemeClr val="bg1"/>
              </a:solidFill>
            </a:endParaRPr>
          </a:p>
          <a:p>
            <a:endParaRPr lang="sk-SK" sz="3200" dirty="0">
              <a:solidFill>
                <a:srgbClr val="000000"/>
              </a:solidFill>
            </a:endParaRPr>
          </a:p>
          <a:p>
            <a:endParaRPr lang="sk-SK" dirty="0"/>
          </a:p>
        </p:txBody>
      </p:sp>
      <p:pic>
        <p:nvPicPr>
          <p:cNvPr id="1027" name="Picture 3" descr="C:\Documents and Settings\maria\My Documents\My Pictures\Galerie médií\j0438062.pn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0" y="142852"/>
            <a:ext cx="1071538" cy="1071538"/>
          </a:xfrm>
          <a:prstGeom prst="rect">
            <a:avLst/>
          </a:prstGeom>
          <a:noFill/>
          <a:effectLst>
            <a:outerShdw blurRad="685800" dist="50800" dir="5400000" sx="1000" sy="1000" algn="ctr" rotWithShape="0">
              <a:srgbClr val="000000"/>
            </a:outerShdw>
          </a:effectLst>
        </p:spPr>
      </p:pic>
      <p:sp>
        <p:nvSpPr>
          <p:cNvPr id="11" name="Šipka dolů 10"/>
          <p:cNvSpPr/>
          <p:nvPr/>
        </p:nvSpPr>
        <p:spPr>
          <a:xfrm>
            <a:off x="4286248" y="2357430"/>
            <a:ext cx="357190" cy="7143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2" name="Šipka doprava 11"/>
          <p:cNvSpPr/>
          <p:nvPr/>
        </p:nvSpPr>
        <p:spPr>
          <a:xfrm rot="8726948">
            <a:off x="2209179" y="4207413"/>
            <a:ext cx="939427" cy="20935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grpSp>
        <p:nvGrpSpPr>
          <p:cNvPr id="13" name="Skupina 12"/>
          <p:cNvGrpSpPr/>
          <p:nvPr/>
        </p:nvGrpSpPr>
        <p:grpSpPr>
          <a:xfrm>
            <a:off x="2643174" y="5643554"/>
            <a:ext cx="4572032" cy="1214446"/>
            <a:chOff x="2857488" y="2786058"/>
            <a:chExt cx="3697716" cy="1857388"/>
          </a:xfrm>
        </p:grpSpPr>
        <p:sp>
          <p:nvSpPr>
            <p:cNvPr id="14" name="Obojsmerná vodorovná šípka 9"/>
            <p:cNvSpPr/>
            <p:nvPr/>
          </p:nvSpPr>
          <p:spPr>
            <a:xfrm>
              <a:off x="2857488" y="2786058"/>
              <a:ext cx="3286148" cy="1857388"/>
            </a:xfrm>
            <a:prstGeom prst="leftRightArrow">
              <a:avLst>
                <a:gd name="adj1" fmla="val 45219"/>
                <a:gd name="adj2" fmla="val 50000"/>
              </a:avLst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5" name="BlokTextu 10"/>
            <p:cNvSpPr txBox="1"/>
            <p:nvPr/>
          </p:nvSpPr>
          <p:spPr>
            <a:xfrm>
              <a:off x="3071802" y="3332347"/>
              <a:ext cx="3483402" cy="800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k-SK" sz="2800" b="1" dirty="0">
                  <a:solidFill>
                    <a:schemeClr val="bg1"/>
                  </a:solidFill>
                </a:rPr>
                <a:t>Výmena látok a energie</a:t>
              </a:r>
              <a:endParaRPr lang="cs-CZ" sz="28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8" name="Šipka doprava 17"/>
          <p:cNvSpPr/>
          <p:nvPr/>
        </p:nvSpPr>
        <p:spPr>
          <a:xfrm rot="2773191">
            <a:off x="6017866" y="4208897"/>
            <a:ext cx="869218" cy="2204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9" name="Šipka doprava 18"/>
          <p:cNvSpPr/>
          <p:nvPr/>
        </p:nvSpPr>
        <p:spPr>
          <a:xfrm rot="6952308">
            <a:off x="3678472" y="4179652"/>
            <a:ext cx="574153" cy="21585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/>
          <a:srcRect b="49912"/>
          <a:stretch>
            <a:fillRect/>
          </a:stretch>
        </p:blipFill>
        <p:spPr bwMode="auto">
          <a:xfrm>
            <a:off x="3428993" y="182890"/>
            <a:ext cx="2286016" cy="167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2" name="Zahnutá šípka doľava 14"/>
          <p:cNvSpPr/>
          <p:nvPr/>
        </p:nvSpPr>
        <p:spPr>
          <a:xfrm>
            <a:off x="7643834" y="1571611"/>
            <a:ext cx="1214444" cy="3429025"/>
          </a:xfrm>
          <a:prstGeom prst="curvedLef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pic>
        <p:nvPicPr>
          <p:cNvPr id="23" name="Obrázok 16" descr="voda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8728" y="4500570"/>
            <a:ext cx="1086114" cy="1000132"/>
          </a:xfrm>
          <a:prstGeom prst="ellipse">
            <a:avLst/>
          </a:prstGeom>
          <a:ln>
            <a:noFill/>
          </a:ln>
          <a:effectLst>
            <a:softEdge rad="63500"/>
          </a:effectLst>
        </p:spPr>
      </p:pic>
      <p:pic>
        <p:nvPicPr>
          <p:cNvPr id="24" name="Zástupný symbol obsahu 5" descr="vzduch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14876" y="4643446"/>
            <a:ext cx="1096978" cy="1071570"/>
          </a:xfrm>
          <a:prstGeom prst="ellipse">
            <a:avLst/>
          </a:prstGeom>
          <a:ln>
            <a:noFill/>
          </a:ln>
          <a:effectLst>
            <a:softEdge rad="63500"/>
          </a:effectLst>
        </p:spPr>
      </p:pic>
      <p:pic>
        <p:nvPicPr>
          <p:cNvPr id="26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286512" y="4643446"/>
            <a:ext cx="1347359" cy="107157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7" name="Zahnutá šípka doľava 14"/>
          <p:cNvSpPr/>
          <p:nvPr/>
        </p:nvSpPr>
        <p:spPr>
          <a:xfrm rot="10800000">
            <a:off x="214282" y="1643050"/>
            <a:ext cx="1214444" cy="3429025"/>
          </a:xfrm>
          <a:prstGeom prst="curvedLef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000364" y="4572008"/>
            <a:ext cx="1423394" cy="125741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9" name="Šipka doprava 28"/>
          <p:cNvSpPr/>
          <p:nvPr/>
        </p:nvSpPr>
        <p:spPr>
          <a:xfrm rot="3834502">
            <a:off x="4751392" y="4190037"/>
            <a:ext cx="574153" cy="21585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8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11" grpId="0" animBg="1"/>
      <p:bldP spid="12" grpId="1" animBg="1"/>
      <p:bldP spid="18" grpId="0" animBg="1"/>
      <p:bldP spid="19" grpId="0" animBg="1"/>
      <p:bldP spid="22" grpId="0" animBg="1"/>
      <p:bldP spid="27" grpId="0" animBg="1"/>
      <p:bldP spid="2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214282" y="1285860"/>
            <a:ext cx="8643998" cy="392909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sk-SK" sz="3200" b="1" dirty="0">
                <a:solidFill>
                  <a:schemeClr val="bg1"/>
                </a:solidFill>
              </a:rPr>
              <a:t>súčasťou organizmov sú                               rovnaké prvky ako v neživých                       prírodninách:</a:t>
            </a:r>
          </a:p>
          <a:p>
            <a:pPr>
              <a:buNone/>
              <a:defRPr/>
            </a:pPr>
            <a:endParaRPr lang="sk-SK" sz="3200" b="1" dirty="0">
              <a:solidFill>
                <a:schemeClr val="bg1"/>
              </a:solidFill>
            </a:endParaRPr>
          </a:p>
          <a:p>
            <a:pPr marL="514350" indent="-514350">
              <a:buNone/>
              <a:defRPr/>
            </a:pPr>
            <a:r>
              <a:rPr lang="sk-SK" sz="3200" b="1" dirty="0">
                <a:solidFill>
                  <a:schemeClr val="bg1"/>
                </a:solidFill>
              </a:rPr>
              <a:t> </a:t>
            </a:r>
            <a:r>
              <a:rPr lang="sk-SK" sz="3200" b="1" dirty="0">
                <a:solidFill>
                  <a:srgbClr val="FFFF00"/>
                </a:solidFill>
              </a:rPr>
              <a:t>biogénne prvky          </a:t>
            </a:r>
          </a:p>
          <a:p>
            <a:endParaRPr lang="sk-SK" sz="3200" dirty="0"/>
          </a:p>
          <a:p>
            <a:endParaRPr lang="sk-SK" sz="3200" b="1" dirty="0">
              <a:solidFill>
                <a:schemeClr val="bg1"/>
              </a:solidFill>
            </a:endParaRPr>
          </a:p>
          <a:p>
            <a:endParaRPr lang="sk-SK" sz="3200" dirty="0">
              <a:solidFill>
                <a:srgbClr val="000000"/>
              </a:solidFill>
            </a:endParaRPr>
          </a:p>
          <a:p>
            <a:endParaRPr lang="sk-SK" dirty="0"/>
          </a:p>
        </p:txBody>
      </p:sp>
      <p:sp>
        <p:nvSpPr>
          <p:cNvPr id="7" name="Zaoblený obdĺžnik 51"/>
          <p:cNvSpPr/>
          <p:nvPr/>
        </p:nvSpPr>
        <p:spPr>
          <a:xfrm>
            <a:off x="3786182" y="3357562"/>
            <a:ext cx="2428860" cy="928694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000" b="1" dirty="0">
                <a:solidFill>
                  <a:schemeClr val="accent6">
                    <a:lumMod val="50000"/>
                  </a:schemeClr>
                </a:solidFill>
              </a:rPr>
              <a:t>Sú nevyhnutné pre stavbu a funkciu organizmov</a:t>
            </a:r>
            <a:endParaRPr lang="cs-CZ" sz="2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8" name="Ovál 42"/>
          <p:cNvSpPr/>
          <p:nvPr/>
        </p:nvSpPr>
        <p:spPr>
          <a:xfrm>
            <a:off x="6215074" y="5000636"/>
            <a:ext cx="1143008" cy="8572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>
                <a:solidFill>
                  <a:schemeClr val="tx1"/>
                </a:solidFill>
              </a:rPr>
              <a:t>horčík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9" name="Ovál 43"/>
          <p:cNvSpPr/>
          <p:nvPr/>
        </p:nvSpPr>
        <p:spPr>
          <a:xfrm>
            <a:off x="5143504" y="5643578"/>
            <a:ext cx="1143008" cy="857256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sz="1600" dirty="0"/>
              <a:t>železo</a:t>
            </a:r>
            <a:endParaRPr lang="cs-CZ" sz="1600" dirty="0"/>
          </a:p>
        </p:txBody>
      </p:sp>
      <p:sp>
        <p:nvSpPr>
          <p:cNvPr id="10" name="Ovál 36"/>
          <p:cNvSpPr/>
          <p:nvPr/>
        </p:nvSpPr>
        <p:spPr>
          <a:xfrm>
            <a:off x="1285852" y="5715016"/>
            <a:ext cx="1143008" cy="8572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>
                <a:solidFill>
                  <a:schemeClr val="tx1"/>
                </a:solidFill>
              </a:rPr>
              <a:t>vápnik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11" name="Ovál 37"/>
          <p:cNvSpPr/>
          <p:nvPr/>
        </p:nvSpPr>
        <p:spPr>
          <a:xfrm>
            <a:off x="3428992" y="5715016"/>
            <a:ext cx="1071570" cy="78579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>
                <a:solidFill>
                  <a:schemeClr val="dk1"/>
                </a:solidFill>
              </a:rPr>
              <a:t>kyslík</a:t>
            </a:r>
            <a:endParaRPr lang="cs-CZ" dirty="0">
              <a:solidFill>
                <a:schemeClr val="dk1"/>
              </a:solidFill>
            </a:endParaRPr>
          </a:p>
        </p:txBody>
      </p:sp>
      <p:sp>
        <p:nvSpPr>
          <p:cNvPr id="12" name="Ovál 38"/>
          <p:cNvSpPr/>
          <p:nvPr/>
        </p:nvSpPr>
        <p:spPr>
          <a:xfrm>
            <a:off x="4286248" y="5000636"/>
            <a:ext cx="1071570" cy="785794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dirty="0"/>
              <a:t>dusík</a:t>
            </a:r>
            <a:endParaRPr lang="cs-CZ" dirty="0"/>
          </a:p>
        </p:txBody>
      </p:sp>
      <p:sp>
        <p:nvSpPr>
          <p:cNvPr id="13" name="Ovál 39"/>
          <p:cNvSpPr/>
          <p:nvPr/>
        </p:nvSpPr>
        <p:spPr>
          <a:xfrm>
            <a:off x="2500298" y="5000636"/>
            <a:ext cx="1000132" cy="785818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dirty="0"/>
              <a:t>uhlík</a:t>
            </a:r>
            <a:endParaRPr lang="cs-CZ" dirty="0"/>
          </a:p>
        </p:txBody>
      </p:sp>
      <p:sp>
        <p:nvSpPr>
          <p:cNvPr id="15" name="Šipka doprava 14"/>
          <p:cNvSpPr/>
          <p:nvPr/>
        </p:nvSpPr>
        <p:spPr>
          <a:xfrm>
            <a:off x="3214678" y="3571876"/>
            <a:ext cx="428628" cy="285752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17" name="Picture 3" descr="C:\Documents and Settings\maria\My Documents\My Pictures\Galerie médií\j0438062.pn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0" y="142852"/>
            <a:ext cx="1071538" cy="1071538"/>
          </a:xfrm>
          <a:prstGeom prst="rect">
            <a:avLst/>
          </a:prstGeom>
          <a:noFill/>
          <a:effectLst>
            <a:outerShdw blurRad="685800" dist="50800" dir="5400000" sx="1000" sy="1000" algn="ctr" rotWithShape="0">
              <a:srgbClr val="000000"/>
            </a:outerShdw>
          </a:effec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29322" y="357166"/>
            <a:ext cx="2876550" cy="2428875"/>
          </a:xfrm>
          <a:prstGeom prst="rect">
            <a:avLst/>
          </a:prstGeom>
          <a:noFill/>
          <a:ln w="9525">
            <a:solidFill>
              <a:schemeClr val="accent1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16 -0.16023 L 0.00416 -0.04485 " pathEditMode="fixed" rAng="0" ptsTypes="AA">
                                      <p:cBhvr>
                                        <p:cTn id="3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8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9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254 -0.17595 L -0.02952 -0.04994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" y="63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94 -0.26959 L -0.00694 -0.07029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00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9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069 -0.25364 L 0.00347 -0.06474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" y="94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49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15 -0.14959 L 0.02223 -0.04462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" y="52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49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0244 -0.29041 L 0.02119 -0.07029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" y="1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7" grpId="0" animBg="1"/>
      <p:bldP spid="8" grpId="1" animBg="1"/>
      <p:bldP spid="8" grpId="2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42910" y="357166"/>
            <a:ext cx="8229600" cy="1857388"/>
          </a:xfrm>
          <a:noFill/>
          <a:effectLst>
            <a:outerShdw blurRad="40000" dist="20000" dir="5400000" rotWithShape="0">
              <a:srgbClr val="000000">
                <a:alpha val="38000"/>
              </a:srgbClr>
            </a:outerShdw>
            <a:softEdge rad="12700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>
              <a:defRPr/>
            </a:pPr>
            <a:r>
              <a:rPr lang="sk-SK" dirty="0">
                <a:solidFill>
                  <a:schemeClr val="bg1"/>
                </a:solidFill>
                <a:effectLst/>
                <a:latin typeface="+mj-lt"/>
              </a:rPr>
              <a:t>Ekologické faktory</a:t>
            </a:r>
            <a:br>
              <a:rPr lang="sk-SK" dirty="0">
                <a:solidFill>
                  <a:schemeClr val="bg1"/>
                </a:solidFill>
                <a:effectLst/>
                <a:latin typeface="+mj-lt"/>
              </a:rPr>
            </a:br>
            <a:r>
              <a:rPr lang="sk-SK" dirty="0">
                <a:solidFill>
                  <a:schemeClr val="bg1"/>
                </a:solidFill>
                <a:effectLst/>
                <a:latin typeface="+mj-lt"/>
              </a:rPr>
              <a:t>=</a:t>
            </a:r>
            <a:br>
              <a:rPr lang="sk-SK" dirty="0">
                <a:solidFill>
                  <a:schemeClr val="bg1"/>
                </a:solidFill>
                <a:effectLst/>
                <a:latin typeface="+mj-lt"/>
              </a:rPr>
            </a:br>
            <a:r>
              <a:rPr lang="sk-SK" dirty="0">
                <a:solidFill>
                  <a:srgbClr val="FFFF00"/>
                </a:solidFill>
                <a:effectLst/>
                <a:latin typeface="+mj-lt"/>
              </a:rPr>
              <a:t>základné podmienky života</a:t>
            </a:r>
          </a:p>
        </p:txBody>
      </p:sp>
      <p:pic>
        <p:nvPicPr>
          <p:cNvPr id="12" name="Obrázok 11" descr="tepl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9322" y="4357694"/>
            <a:ext cx="1774380" cy="1785950"/>
          </a:xfrm>
          <a:prstGeom prst="ellipse">
            <a:avLst/>
          </a:prstGeom>
          <a:ln>
            <a:noFill/>
          </a:ln>
          <a:effectLst>
            <a:softEdge rad="127000"/>
          </a:effectLst>
        </p:spPr>
      </p:pic>
      <p:pic>
        <p:nvPicPr>
          <p:cNvPr id="16" name="Zástupný symbol obsahu 5" descr="vzduch.jp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0" y="3357562"/>
            <a:ext cx="2000232" cy="1689112"/>
          </a:xfrm>
          <a:prstGeom prst="ellipse">
            <a:avLst/>
          </a:prstGeom>
          <a:ln>
            <a:noFill/>
          </a:ln>
          <a:effectLst>
            <a:softEdge rad="127000"/>
          </a:effectLst>
        </p:spPr>
      </p:pic>
      <p:pic>
        <p:nvPicPr>
          <p:cNvPr id="17" name="Obrázok 16" descr="voda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5077" y="4500570"/>
            <a:ext cx="1934346" cy="1714512"/>
          </a:xfrm>
          <a:prstGeom prst="ellipse">
            <a:avLst/>
          </a:prstGeom>
          <a:ln>
            <a:noFill/>
          </a:ln>
          <a:effectLst>
            <a:softEdge rad="127000"/>
          </a:effectLst>
        </p:spPr>
      </p:pic>
      <p:sp>
        <p:nvSpPr>
          <p:cNvPr id="20" name="Ovál 19"/>
          <p:cNvSpPr/>
          <p:nvPr/>
        </p:nvSpPr>
        <p:spPr>
          <a:xfrm>
            <a:off x="214282" y="4714884"/>
            <a:ext cx="1214414" cy="500066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dirty="0"/>
              <a:t>vzduch</a:t>
            </a:r>
            <a:endParaRPr lang="cs-CZ" dirty="0"/>
          </a:p>
        </p:txBody>
      </p:sp>
      <p:sp>
        <p:nvSpPr>
          <p:cNvPr id="22" name="Ovál 21"/>
          <p:cNvSpPr/>
          <p:nvPr/>
        </p:nvSpPr>
        <p:spPr>
          <a:xfrm>
            <a:off x="2143108" y="5929330"/>
            <a:ext cx="1214446" cy="571528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dirty="0"/>
              <a:t>voda</a:t>
            </a:r>
            <a:endParaRPr lang="cs-CZ" dirty="0"/>
          </a:p>
        </p:txBody>
      </p:sp>
      <p:sp>
        <p:nvSpPr>
          <p:cNvPr id="24" name="Ovál 23"/>
          <p:cNvSpPr/>
          <p:nvPr/>
        </p:nvSpPr>
        <p:spPr>
          <a:xfrm>
            <a:off x="6215074" y="5857892"/>
            <a:ext cx="1285884" cy="571504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dirty="0"/>
              <a:t>teplo</a:t>
            </a:r>
            <a:endParaRPr lang="cs-CZ" dirty="0"/>
          </a:p>
        </p:txBody>
      </p:sp>
      <p:sp>
        <p:nvSpPr>
          <p:cNvPr id="25" name="Ovál 24"/>
          <p:cNvSpPr/>
          <p:nvPr/>
        </p:nvSpPr>
        <p:spPr>
          <a:xfrm>
            <a:off x="8001024" y="4643446"/>
            <a:ext cx="1142976" cy="571504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dirty="0"/>
              <a:t>živiny</a:t>
            </a:r>
            <a:endParaRPr lang="cs-CZ" dirty="0"/>
          </a:p>
        </p:txBody>
      </p:sp>
      <p:sp>
        <p:nvSpPr>
          <p:cNvPr id="28" name="Šípka doprava 27"/>
          <p:cNvSpPr/>
          <p:nvPr/>
        </p:nvSpPr>
        <p:spPr>
          <a:xfrm rot="5161205">
            <a:off x="4297288" y="3401561"/>
            <a:ext cx="1357322" cy="285752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9" name="Šípka doprava 28"/>
          <p:cNvSpPr/>
          <p:nvPr/>
        </p:nvSpPr>
        <p:spPr>
          <a:xfrm rot="2742807">
            <a:off x="6612632" y="2728703"/>
            <a:ext cx="1357322" cy="285752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0" name="Šípka doprava 29"/>
          <p:cNvSpPr/>
          <p:nvPr/>
        </p:nvSpPr>
        <p:spPr>
          <a:xfrm rot="3988119">
            <a:off x="5581173" y="3251012"/>
            <a:ext cx="1357322" cy="285752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1" name="Šípka doprava 30"/>
          <p:cNvSpPr/>
          <p:nvPr/>
        </p:nvSpPr>
        <p:spPr>
          <a:xfrm rot="6433324">
            <a:off x="3159174" y="3333717"/>
            <a:ext cx="1357322" cy="285752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2" name="Šípka doprava 31"/>
          <p:cNvSpPr/>
          <p:nvPr/>
        </p:nvSpPr>
        <p:spPr>
          <a:xfrm rot="7865634">
            <a:off x="2018204" y="2819928"/>
            <a:ext cx="1357322" cy="285752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26" name="Picture 6" descr="http://bioptron-lampy.com/wp-content/uploads/svetlo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86182" y="4429132"/>
            <a:ext cx="2003393" cy="17859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" name="Picture 10" descr="http://www.zijeme.cz/wp-content/uploads/zdravy-jidelnicek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497558" y="3286124"/>
            <a:ext cx="1646442" cy="157163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3" name="Ovál 22"/>
          <p:cNvSpPr/>
          <p:nvPr/>
        </p:nvSpPr>
        <p:spPr>
          <a:xfrm>
            <a:off x="4214810" y="6000768"/>
            <a:ext cx="1214446" cy="571528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dirty="0"/>
              <a:t>svetlo</a:t>
            </a:r>
            <a:endParaRPr lang="cs-CZ" dirty="0"/>
          </a:p>
        </p:txBody>
      </p:sp>
      <p:pic>
        <p:nvPicPr>
          <p:cNvPr id="40" name="Picture 3" descr="C:\Documents and Settings\maria\My Documents\My Pictures\Galerie médií\j0438062.png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0" y="142852"/>
            <a:ext cx="1071538" cy="1071538"/>
          </a:xfrm>
          <a:prstGeom prst="rect">
            <a:avLst/>
          </a:prstGeom>
          <a:noFill/>
          <a:effectLst>
            <a:outerShdw blurRad="685800" dist="50800" dir="5400000" sx="1000" sy="1000" algn="ctr" rotWithShape="0">
              <a:srgbClr val="000000"/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0" grpId="0" animBg="1"/>
      <p:bldP spid="22" grpId="0" animBg="1"/>
      <p:bldP spid="24" grpId="0" animBg="1"/>
      <p:bldP spid="25" grpId="0" animBg="1"/>
      <p:bldP spid="29" grpId="0" animBg="1"/>
      <p:bldP spid="31" grpId="0" animBg="1"/>
      <p:bldP spid="32" grpId="0" animBg="1"/>
      <p:bldP spid="2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895336"/>
          </a:xfrm>
        </p:spPr>
        <p:txBody>
          <a:bodyPr/>
          <a:lstStyle/>
          <a:p>
            <a:pPr algn="ctr"/>
            <a:r>
              <a:rPr lang="sk-SK" dirty="0">
                <a:solidFill>
                  <a:schemeClr val="accent6">
                    <a:lumMod val="75000"/>
                  </a:schemeClr>
                </a:solidFill>
              </a:rPr>
              <a:t>Čo je ekológia?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sk-SK" sz="3600" b="1" dirty="0">
                <a:solidFill>
                  <a:schemeClr val="bg1"/>
                </a:solidFill>
              </a:rPr>
              <a:t>Veda, ktorá skúma vzťahy medzi organizmami navzájom a medzi organizmami a prostredím</a:t>
            </a:r>
          </a:p>
          <a:p>
            <a:endParaRPr lang="sk-SK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00694" y="4357694"/>
            <a:ext cx="2133600" cy="208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3" descr="C:\Documents and Settings\maria\My Documents\My Pictures\Galerie médií\j0438062.pn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0" y="142852"/>
            <a:ext cx="1071538" cy="1071538"/>
          </a:xfrm>
          <a:prstGeom prst="rect">
            <a:avLst/>
          </a:prstGeom>
          <a:noFill/>
          <a:effectLst>
            <a:outerShdw blurRad="685800" dist="50800" dir="5400000" sx="1000" sy="1000" algn="ctr" rotWithShape="0">
              <a:srgbClr val="000000"/>
            </a:outerShdw>
          </a:effec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00166" y="4429132"/>
            <a:ext cx="2314575" cy="197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obsahu 5"/>
          <p:cNvSpPr>
            <a:spLocks noGrp="1"/>
          </p:cNvSpPr>
          <p:nvPr>
            <p:ph idx="1"/>
          </p:nvPr>
        </p:nvSpPr>
        <p:spPr>
          <a:xfrm>
            <a:off x="428596" y="1500174"/>
            <a:ext cx="8229600" cy="5000660"/>
          </a:xfrm>
        </p:spPr>
        <p:txBody>
          <a:bodyPr/>
          <a:lstStyle/>
          <a:p>
            <a:r>
              <a:rPr lang="sk-SK" sz="3200" b="1" dirty="0">
                <a:solidFill>
                  <a:schemeClr val="bg1"/>
                </a:solidFill>
              </a:rPr>
              <a:t>Prispôsobujú sa prostrediu, v ktorom žijú- ekologická prispôsobivosť (adaptácia), napr. tvarom, veľkosťou, farbou...</a:t>
            </a:r>
          </a:p>
          <a:p>
            <a:endParaRPr lang="sk-SK" sz="3200" b="1" dirty="0">
              <a:solidFill>
                <a:schemeClr val="bg1"/>
              </a:solidFill>
            </a:endParaRPr>
          </a:p>
          <a:p>
            <a:endParaRPr lang="sk-SK" sz="3200" b="1" dirty="0">
              <a:solidFill>
                <a:schemeClr val="bg1"/>
              </a:solidFill>
            </a:endParaRPr>
          </a:p>
          <a:p>
            <a:endParaRPr lang="sk-SK" sz="3200" b="1" dirty="0">
              <a:solidFill>
                <a:schemeClr val="bg1"/>
              </a:solidFill>
            </a:endParaRPr>
          </a:p>
          <a:p>
            <a:endParaRPr lang="sk-SK" sz="3200" b="1" dirty="0">
              <a:solidFill>
                <a:schemeClr val="bg1"/>
              </a:solidFill>
            </a:endParaRPr>
          </a:p>
          <a:p>
            <a:r>
              <a:rPr lang="sk-SK" sz="3200" b="1" dirty="0">
                <a:solidFill>
                  <a:schemeClr val="bg1"/>
                </a:solidFill>
              </a:rPr>
              <a:t>Organizmy, ktoré neboli schopné sa prispôsobiť vymreli</a:t>
            </a:r>
          </a:p>
          <a:p>
            <a:endParaRPr lang="sk-SK" dirty="0"/>
          </a:p>
          <a:p>
            <a:endParaRPr lang="sk-SK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571472" y="0"/>
            <a:ext cx="8229600" cy="1038212"/>
          </a:xfrm>
        </p:spPr>
        <p:txBody>
          <a:bodyPr/>
          <a:lstStyle/>
          <a:p>
            <a:pPr algn="ctr"/>
            <a:r>
              <a:rPr lang="sk-SK" b="1" dirty="0">
                <a:solidFill>
                  <a:srgbClr val="FF0000"/>
                </a:solidFill>
              </a:rPr>
              <a:t>Prispôsobivosť - adaptácia</a:t>
            </a:r>
          </a:p>
        </p:txBody>
      </p:sp>
      <p:pic>
        <p:nvPicPr>
          <p:cNvPr id="6" name="Picture 3" descr="C:\Documents and Settings\maria\My Documents\My Pictures\Galerie médií\j0438062.pn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0" y="142852"/>
            <a:ext cx="1071538" cy="1071538"/>
          </a:xfrm>
          <a:prstGeom prst="rect">
            <a:avLst/>
          </a:prstGeom>
          <a:noFill/>
          <a:effectLst>
            <a:outerShdw blurRad="685800" dist="50800" dir="5400000" sx="1000" sy="1000" algn="ctr" rotWithShape="0">
              <a:srgbClr val="000000"/>
            </a:outerShdw>
          </a:effec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19950" y="4476750"/>
            <a:ext cx="1924050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472" y="3214686"/>
            <a:ext cx="2786082" cy="1854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0430" y="3071810"/>
            <a:ext cx="1691913" cy="2305844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380" y="3071810"/>
            <a:ext cx="1680711" cy="2290576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28737"/>
            <a:ext cx="8229600" cy="5429263"/>
          </a:xfrm>
        </p:spPr>
        <p:txBody>
          <a:bodyPr>
            <a:noAutofit/>
          </a:bodyPr>
          <a:lstStyle/>
          <a:p>
            <a:r>
              <a:rPr lang="sk-SK" sz="2500" b="1" dirty="0">
                <a:solidFill>
                  <a:schemeClr val="bg1"/>
                </a:solidFill>
              </a:rPr>
              <a:t>Je schopnosť organizmu znášať určitý rozsah podmienok , v ktorých je schopný existovať</a:t>
            </a:r>
          </a:p>
          <a:p>
            <a:r>
              <a:rPr lang="sk-SK" sz="2500" b="1" dirty="0">
                <a:solidFill>
                  <a:schemeClr val="bg1"/>
                </a:solidFill>
              </a:rPr>
              <a:t>Ak majú organizmy všetko čo potrebujú – </a:t>
            </a:r>
            <a:r>
              <a:rPr lang="sk-SK" sz="2500" b="1" u="sng" dirty="0">
                <a:solidFill>
                  <a:srgbClr val="FF0000"/>
                </a:solidFill>
              </a:rPr>
              <a:t>OPTIMÁLNE PODMIENKY </a:t>
            </a:r>
            <a:r>
              <a:rPr lang="sk-SK" sz="2500" b="1" dirty="0">
                <a:solidFill>
                  <a:schemeClr val="bg1"/>
                </a:solidFill>
              </a:rPr>
              <a:t>(dostatok svetla, tepla, živín, vody a vzduchu)</a:t>
            </a:r>
          </a:p>
          <a:p>
            <a:r>
              <a:rPr lang="sk-SK" sz="2500" b="1" dirty="0">
                <a:solidFill>
                  <a:schemeClr val="bg1"/>
                </a:solidFill>
              </a:rPr>
              <a:t>Najnevýhodnejšie sú </a:t>
            </a:r>
            <a:r>
              <a:rPr lang="sk-SK" sz="2500" b="1" dirty="0">
                <a:solidFill>
                  <a:srgbClr val="FF0000"/>
                </a:solidFill>
              </a:rPr>
              <a:t>MINIMÁLNE podmienky </a:t>
            </a:r>
            <a:r>
              <a:rPr lang="sk-SK" sz="2500" b="1" dirty="0">
                <a:solidFill>
                  <a:schemeClr val="bg1"/>
                </a:solidFill>
              </a:rPr>
              <a:t>( málo svetla, tepla,...) , ale aj </a:t>
            </a:r>
            <a:r>
              <a:rPr lang="sk-SK" sz="2500" b="1" dirty="0">
                <a:solidFill>
                  <a:srgbClr val="FF0000"/>
                </a:solidFill>
              </a:rPr>
              <a:t>MAXIMÁLNE podmienky</a:t>
            </a:r>
            <a:r>
              <a:rPr lang="sk-SK" sz="2500" b="1" dirty="0">
                <a:solidFill>
                  <a:schemeClr val="bg1"/>
                </a:solidFill>
              </a:rPr>
              <a:t> (príliš veľa svetla, tepla,...) za                                                                                  ktorých organizmus ešte                                                                                                  môže prežiť, za ich                                                                            hranicou                                                           hynie.</a:t>
            </a:r>
            <a:r>
              <a:rPr lang="sk-SK" sz="2500" dirty="0"/>
              <a:t>       </a:t>
            </a:r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985854"/>
          </a:xfrm>
        </p:spPr>
        <p:txBody>
          <a:bodyPr/>
          <a:lstStyle/>
          <a:p>
            <a:pPr algn="ctr"/>
            <a:r>
              <a:rPr lang="sk-SK" b="1" dirty="0">
                <a:solidFill>
                  <a:srgbClr val="FF0000"/>
                </a:solidFill>
              </a:rPr>
              <a:t>Znášanlivosť - tolerancia</a:t>
            </a:r>
          </a:p>
        </p:txBody>
      </p:sp>
      <p:pic>
        <p:nvPicPr>
          <p:cNvPr id="5" name="Picture 3" descr="C:\Documents and Settings\maria\My Documents\My Pictures\Galerie médií\j0438062.pn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0" y="142852"/>
            <a:ext cx="1071538" cy="1071538"/>
          </a:xfrm>
          <a:prstGeom prst="rect">
            <a:avLst/>
          </a:prstGeom>
          <a:noFill/>
          <a:effectLst>
            <a:outerShdw blurRad="685800" dist="50800" dir="5400000" sx="1000" sy="1000" algn="ctr" rotWithShape="0">
              <a:srgbClr val="000000"/>
            </a:outerShdw>
          </a:effectLst>
        </p:spPr>
      </p:pic>
      <p:pic>
        <p:nvPicPr>
          <p:cNvPr id="6" name="Zástupný symbol pro obsah 4" descr="scan000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7686" y="4475988"/>
            <a:ext cx="4421124" cy="23820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446" y="319803"/>
            <a:ext cx="8129082" cy="60381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62" y="571480"/>
            <a:ext cx="2944420" cy="12611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364" y="2643182"/>
            <a:ext cx="2952750" cy="1228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884" y="642918"/>
            <a:ext cx="1917576" cy="12823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Obdĺžnik 5"/>
          <p:cNvSpPr/>
          <p:nvPr/>
        </p:nvSpPr>
        <p:spPr>
          <a:xfrm>
            <a:off x="888395" y="1784643"/>
            <a:ext cx="26711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sk-SK" b="1" dirty="0">
                <a:solidFill>
                  <a:srgbClr val="FF0000"/>
                </a:solidFill>
                <a:latin typeface="Calibri"/>
              </a:rPr>
              <a:t>Pstruh znáša nízke teploty</a:t>
            </a:r>
          </a:p>
        </p:txBody>
      </p:sp>
      <p:sp>
        <p:nvSpPr>
          <p:cNvPr id="7" name="Obdĺžnik 6"/>
          <p:cNvSpPr/>
          <p:nvPr/>
        </p:nvSpPr>
        <p:spPr>
          <a:xfrm>
            <a:off x="3114950" y="3936042"/>
            <a:ext cx="268535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b="1" dirty="0">
                <a:solidFill>
                  <a:srgbClr val="FF0000"/>
                </a:solidFill>
              </a:rPr>
              <a:t>Kapor väčší teplotný </a:t>
            </a:r>
          </a:p>
          <a:p>
            <a:r>
              <a:rPr lang="sk-SK" b="1" dirty="0">
                <a:solidFill>
                  <a:srgbClr val="FF0000"/>
                </a:solidFill>
              </a:rPr>
              <a:t>rozsah vody</a:t>
            </a:r>
          </a:p>
        </p:txBody>
      </p:sp>
      <p:sp>
        <p:nvSpPr>
          <p:cNvPr id="8" name="Obdĺžnik 7"/>
          <p:cNvSpPr/>
          <p:nvPr/>
        </p:nvSpPr>
        <p:spPr>
          <a:xfrm>
            <a:off x="5429256" y="1953920"/>
            <a:ext cx="33192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b="1" dirty="0" err="1">
                <a:solidFill>
                  <a:srgbClr val="FF0000"/>
                </a:solidFill>
              </a:rPr>
              <a:t>Cichlida</a:t>
            </a:r>
            <a:r>
              <a:rPr lang="sk-SK" b="1" dirty="0">
                <a:solidFill>
                  <a:srgbClr val="FF0000"/>
                </a:solidFill>
              </a:rPr>
              <a:t>  znáša vyššie teploty</a:t>
            </a:r>
          </a:p>
        </p:txBody>
      </p:sp>
    </p:spTree>
    <p:extLst>
      <p:ext uri="{BB962C8B-B14F-4D97-AF65-F5344CB8AC3E}">
        <p14:creationId xmlns:p14="http://schemas.microsoft.com/office/powerpoint/2010/main" val="18661187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928926" y="285728"/>
            <a:ext cx="3786214" cy="714380"/>
          </a:xfrm>
          <a:noFill/>
          <a:effectLst>
            <a:outerShdw blurRad="40000" dist="20000" dir="5400000" rotWithShape="0">
              <a:srgbClr val="000000">
                <a:alpha val="38000"/>
              </a:srgbClr>
            </a:outerShdw>
            <a:softEdge rad="12700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sk-SK" sz="4000" dirty="0" err="1">
                <a:solidFill>
                  <a:srgbClr val="FF0000"/>
                </a:solidFill>
                <a:effectLst/>
              </a:rPr>
              <a:t>Bioindikátory</a:t>
            </a:r>
            <a:endParaRPr lang="cs-CZ" sz="4000" dirty="0">
              <a:solidFill>
                <a:srgbClr val="FF0000"/>
              </a:solidFill>
              <a:effectLst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571472" y="2071678"/>
            <a:ext cx="4400552" cy="3000396"/>
          </a:xfrm>
          <a:noFill/>
          <a:effectLst>
            <a:outerShdw blurRad="40000" dist="20000" dir="5400000" rotWithShape="0">
              <a:srgbClr val="000000">
                <a:alpha val="38000"/>
              </a:srgbClr>
            </a:outerShdw>
            <a:softEdge rad="12700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sk-SK" dirty="0">
                <a:solidFill>
                  <a:sysClr val="windowText" lastClr="000000"/>
                </a:solidFill>
              </a:rPr>
              <a:t> reagujú na zmeny podmienok, čím poukazujú  kvalitu prostredia</a:t>
            </a:r>
          </a:p>
          <a:p>
            <a:pPr>
              <a:buFontTx/>
              <a:buChar char="-"/>
            </a:pPr>
            <a:r>
              <a:rPr lang="sk-SK" dirty="0">
                <a:solidFill>
                  <a:sysClr val="windowText" lastClr="000000"/>
                </a:solidFill>
              </a:rPr>
              <a:t>Napr. lišajníky – rastú iba v čistom ovzduší</a:t>
            </a:r>
            <a:endParaRPr lang="cs-CZ" dirty="0">
              <a:solidFill>
                <a:sysClr val="windowText" lastClr="000000"/>
              </a:solidFill>
            </a:endParaRPr>
          </a:p>
          <a:p>
            <a:endParaRPr lang="cs-CZ" dirty="0">
              <a:solidFill>
                <a:sysClr val="windowText" lastClr="000000"/>
              </a:solidFill>
            </a:endParaRPr>
          </a:p>
        </p:txBody>
      </p:sp>
      <p:pic>
        <p:nvPicPr>
          <p:cNvPr id="5" name="Obrázok 4" descr="lišajní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4000505"/>
            <a:ext cx="3168731" cy="22145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Obrázok 5" descr="rak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0760" y="1714488"/>
            <a:ext cx="2857520" cy="19015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Picture 3" descr="C:\Documents and Settings\maria\My Documents\My Pictures\Galerie médií\j0438062.pn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0" y="142852"/>
            <a:ext cx="1071538" cy="1071538"/>
          </a:xfrm>
          <a:prstGeom prst="rect">
            <a:avLst/>
          </a:prstGeom>
          <a:noFill/>
          <a:effectLst>
            <a:outerShdw blurRad="685800" dist="50800" dir="5400000" sx="1000" sy="1000" algn="ctr" rotWithShape="0">
              <a:srgbClr val="000000"/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uiExpand="1" build="p" animBg="1"/>
    </p:bldLst>
  </p:timing>
</p:sld>
</file>

<file path=ppt/theme/theme1.xml><?xml version="1.0" encoding="utf-8"?>
<a:theme xmlns:a="http://schemas.openxmlformats.org/drawingml/2006/main" name="luxusnymotyv">
  <a:themeElements>
    <a:clrScheme name="Vlastní 2">
      <a:dk1>
        <a:srgbClr val="253925"/>
      </a:dk1>
      <a:lt1>
        <a:sysClr val="window" lastClr="FFFFFF"/>
      </a:lt1>
      <a:dk2>
        <a:srgbClr val="BCFFDA"/>
      </a:dk2>
      <a:lt2>
        <a:srgbClr val="EAEBDE"/>
      </a:lt2>
      <a:accent1>
        <a:srgbClr val="00B050"/>
      </a:accent1>
      <a:accent2>
        <a:srgbClr val="4A734A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Deluxe">
      <a:majorFont>
        <a:latin typeface="Corbel"/>
        <a:ea typeface=""/>
        <a:cs typeface=""/>
        <a:font script="Jpan" typeface="HGｺﾞｼｯｸM"/>
        <a:font script="Hang" typeface="HY엽서L"/>
        <a:font script="Hans" typeface="华文新魏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新魏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3000"/>
                <a:satMod val="1550000"/>
              </a:schemeClr>
            </a:gs>
            <a:gs pos="1000">
              <a:schemeClr val="phClr">
                <a:tint val="48000"/>
                <a:satMod val="1550000"/>
              </a:schemeClr>
            </a:gs>
            <a:gs pos="90000">
              <a:schemeClr val="phClr">
                <a:shade val="18000"/>
                <a:satMod val="275000"/>
              </a:schemeClr>
            </a:gs>
          </a:gsLst>
          <a:path path="circle">
            <a:fillToRect r="210000" b="300000"/>
          </a:path>
        </a:gradFill>
        <a:gradFill rotWithShape="1">
          <a:gsLst>
            <a:gs pos="5000">
              <a:schemeClr val="phClr">
                <a:tint val="38000"/>
                <a:satMod val="1800000"/>
              </a:schemeClr>
            </a:gs>
            <a:gs pos="5000">
              <a:schemeClr val="phClr">
                <a:tint val="40000"/>
                <a:satMod val="1800000"/>
              </a:schemeClr>
            </a:gs>
            <a:gs pos="90000">
              <a:schemeClr val="phClr">
                <a:shade val="18000"/>
                <a:satMod val="275000"/>
              </a:schemeClr>
            </a:gs>
          </a:gsLst>
          <a:path path="circle">
            <a:fillToRect l="20000" t="30000" r="135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457</TotalTime>
  <Words>217</Words>
  <Application>Microsoft Office PowerPoint</Application>
  <PresentationFormat>Prezentácia na obrazovke (4:3)</PresentationFormat>
  <Paragraphs>49</Paragraphs>
  <Slides>9</Slides>
  <Notes>1</Notes>
  <HiddenSlides>0</HiddenSlides>
  <MMClips>0</MMClips>
  <ScaleCrop>false</ScaleCrop>
  <HeadingPairs>
    <vt:vector size="6" baseType="variant">
      <vt:variant>
        <vt:lpstr>Použité písma</vt:lpstr>
      </vt:variant>
      <vt:variant>
        <vt:i4>3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9</vt:i4>
      </vt:variant>
    </vt:vector>
  </HeadingPairs>
  <TitlesOfParts>
    <vt:vector size="13" baseType="lpstr">
      <vt:lpstr>Calibri</vt:lpstr>
      <vt:lpstr>Corbel</vt:lpstr>
      <vt:lpstr>Wingdings 2</vt:lpstr>
      <vt:lpstr>luxusnymotyv</vt:lpstr>
      <vt:lpstr>     Organizmy  a prostredie </vt:lpstr>
      <vt:lpstr>Prezentácia programu PowerPoint</vt:lpstr>
      <vt:lpstr>Prezentácia programu PowerPoint</vt:lpstr>
      <vt:lpstr>Ekologické faktory = základné podmienky života</vt:lpstr>
      <vt:lpstr>Čo je ekológia?</vt:lpstr>
      <vt:lpstr>Prispôsobivosť - adaptácia</vt:lpstr>
      <vt:lpstr>Znášanlivosť - tolerancia</vt:lpstr>
      <vt:lpstr>Prezentácia programu PowerPoint</vt:lpstr>
      <vt:lpstr>Bioindikátory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Základy ekológie</dc:title>
  <dc:creator>ZŠ Ruskov 4</dc:creator>
  <cp:lastModifiedBy>Ladislav Fodor</cp:lastModifiedBy>
  <cp:revision>15</cp:revision>
  <dcterms:created xsi:type="dcterms:W3CDTF">2010-03-11T16:56:00Z</dcterms:created>
  <dcterms:modified xsi:type="dcterms:W3CDTF">2020-04-26T20:40:45Z</dcterms:modified>
</cp:coreProperties>
</file>