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1" r:id="rId5"/>
    <p:sldId id="258" r:id="rId6"/>
    <p:sldId id="260" r:id="rId7"/>
    <p:sldId id="263" r:id="rId8"/>
    <p:sldId id="264" r:id="rId9"/>
    <p:sldId id="270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FF99"/>
    <a:srgbClr val="F0640E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917CB-3300-41C2-91FD-1E2738A2A803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486C2-378C-486F-94D0-2168C09BF14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6119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8088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1290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6679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3692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9940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8811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7500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0014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4231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0012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614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3501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9093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486C2-378C-486F-94D0-2168C09BF143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990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111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091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517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52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227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501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951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553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977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421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997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81AF7-6868-4569-BADA-19C7A5B9C285}" type="datetimeFigureOut">
              <a:rPr lang="sk-SK" smtClean="0"/>
              <a:t>18.3.2020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D86A6-498B-4779-97AE-E4A2BFC5F6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993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25.jpg"/><Relationship Id="rId7" Type="http://schemas.openxmlformats.org/officeDocument/2006/relationships/image" Target="../media/image2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g"/><Relationship Id="rId11" Type="http://schemas.openxmlformats.org/officeDocument/2006/relationships/image" Target="../media/image28.jpg"/><Relationship Id="rId5" Type="http://schemas.openxmlformats.org/officeDocument/2006/relationships/image" Target="../media/image12.jpg"/><Relationship Id="rId10" Type="http://schemas.openxmlformats.org/officeDocument/2006/relationships/image" Target="../media/image14.jpg"/><Relationship Id="rId4" Type="http://schemas.openxmlformats.org/officeDocument/2006/relationships/image" Target="../media/image2.jpg"/><Relationship Id="rId9" Type="http://schemas.openxmlformats.org/officeDocument/2006/relationships/image" Target="../media/image27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g"/><Relationship Id="rId3" Type="http://schemas.openxmlformats.org/officeDocument/2006/relationships/image" Target="../media/image1.jpg"/><Relationship Id="rId7" Type="http://schemas.openxmlformats.org/officeDocument/2006/relationships/image" Target="../media/image30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29.jpg"/><Relationship Id="rId4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Autofit/>
          </a:bodyPr>
          <a:lstStyle/>
          <a:p>
            <a:r>
              <a:rPr lang="sk-SK" sz="9600" dirty="0">
                <a:solidFill>
                  <a:srgbClr val="F0640E"/>
                </a:solidFill>
                <a:latin typeface="Forte" panose="03060902040502070203" pitchFamily="66" charset="0"/>
              </a:rPr>
              <a:t>Plod a semeno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4530278"/>
            <a:ext cx="6400800" cy="1752600"/>
          </a:xfrm>
        </p:spPr>
        <p:txBody>
          <a:bodyPr>
            <a:normAutofit/>
          </a:bodyPr>
          <a:lstStyle/>
          <a:p>
            <a:r>
              <a:rPr lang="sk-SK" dirty="0"/>
              <a:t>           </a:t>
            </a:r>
          </a:p>
          <a:p>
            <a:endParaRPr lang="sk-SK" dirty="0"/>
          </a:p>
          <a:p>
            <a:r>
              <a:rPr lang="sk-SK" dirty="0"/>
              <a:t>                                        </a:t>
            </a:r>
            <a:endParaRPr lang="sk-SK" dirty="0">
              <a:solidFill>
                <a:srgbClr val="F0640E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15" y="4365104"/>
            <a:ext cx="2592288" cy="207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5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99592" y="692696"/>
            <a:ext cx="4752528" cy="369332"/>
          </a:xfrm>
          <a:prstGeom prst="rect">
            <a:avLst/>
          </a:prstGeom>
          <a:solidFill>
            <a:srgbClr val="F0640E"/>
          </a:solidFill>
        </p:spPr>
        <p:txBody>
          <a:bodyPr wrap="square" rtlCol="0">
            <a:spAutoFit/>
          </a:bodyPr>
          <a:lstStyle/>
          <a:p>
            <a:r>
              <a:rPr lang="sk-SK" b="1" dirty="0"/>
              <a:t>1. Klikni na pojmy, ktoré označujú časti semena!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539552" y="1340768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oplodie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3028256" y="1340768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osemenie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5652120" y="1340768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semeno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1331640" y="1969721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nažka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3895959" y="1951961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zárodok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6444208" y="1931078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klíčne listy 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940024" y="2996952"/>
            <a:ext cx="3672408" cy="646331"/>
          </a:xfrm>
          <a:prstGeom prst="rect">
            <a:avLst/>
          </a:prstGeom>
          <a:solidFill>
            <a:srgbClr val="F0640E"/>
          </a:solidFill>
        </p:spPr>
        <p:txBody>
          <a:bodyPr wrap="square" rtlCol="0">
            <a:spAutoFit/>
          </a:bodyPr>
          <a:lstStyle/>
          <a:p>
            <a:r>
              <a:rPr lang="sk-SK" b="1" dirty="0"/>
              <a:t>2. Označ správnu možnosť!</a:t>
            </a:r>
          </a:p>
          <a:p>
            <a:r>
              <a:rPr lang="sk-SK" b="1" dirty="0"/>
              <a:t>Plody delíme na: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439307" y="3870512"/>
            <a:ext cx="2588949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suché a pukavé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3349533" y="3852454"/>
            <a:ext cx="2588949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nepukavé a pukavé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996487" y="4434927"/>
            <a:ext cx="2588949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dužinaté a pukavé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6289920" y="3874701"/>
            <a:ext cx="2588949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suché a dužinaté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5149733" y="4458678"/>
            <a:ext cx="2588949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dužinaté a nepukavé</a:t>
            </a:r>
          </a:p>
        </p:txBody>
      </p:sp>
      <p:sp>
        <p:nvSpPr>
          <p:cNvPr id="18" name="BlokTextu 17"/>
          <p:cNvSpPr txBox="1"/>
          <p:nvPr/>
        </p:nvSpPr>
        <p:spPr>
          <a:xfrm>
            <a:off x="975698" y="5229200"/>
            <a:ext cx="4676422" cy="369332"/>
          </a:xfrm>
          <a:prstGeom prst="rect">
            <a:avLst/>
          </a:prstGeom>
          <a:solidFill>
            <a:srgbClr val="F0640E"/>
          </a:solidFill>
        </p:spPr>
        <p:txBody>
          <a:bodyPr wrap="square" rtlCol="0">
            <a:spAutoFit/>
          </a:bodyPr>
          <a:lstStyle/>
          <a:p>
            <a:r>
              <a:rPr lang="sk-SK" b="1" dirty="0"/>
              <a:t>3. Klikni na pojmy, ktoré označujú časti plodu</a:t>
            </a:r>
          </a:p>
        </p:txBody>
      </p:sp>
      <p:sp>
        <p:nvSpPr>
          <p:cNvPr id="19" name="BlokTextu 18"/>
          <p:cNvSpPr txBox="1"/>
          <p:nvPr/>
        </p:nvSpPr>
        <p:spPr>
          <a:xfrm>
            <a:off x="4705744" y="5733256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semeno</a:t>
            </a:r>
          </a:p>
        </p:txBody>
      </p:sp>
      <p:sp>
        <p:nvSpPr>
          <p:cNvPr id="20" name="BlokTextu 19"/>
          <p:cNvSpPr txBox="1"/>
          <p:nvPr/>
        </p:nvSpPr>
        <p:spPr>
          <a:xfrm>
            <a:off x="1214762" y="5733256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oplodie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3008112" y="6237312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osemenie</a:t>
            </a:r>
          </a:p>
        </p:txBody>
      </p:sp>
      <p:sp>
        <p:nvSpPr>
          <p:cNvPr id="22" name="BlokTextu 21"/>
          <p:cNvSpPr txBox="1"/>
          <p:nvPr/>
        </p:nvSpPr>
        <p:spPr>
          <a:xfrm>
            <a:off x="6444207" y="6216328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malvica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21E9D400-94B6-4814-ADC9-4B8B5B0E3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6859" y="272340"/>
            <a:ext cx="123825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3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971600" y="836712"/>
            <a:ext cx="7560840" cy="369332"/>
          </a:xfrm>
          <a:prstGeom prst="rect">
            <a:avLst/>
          </a:prstGeom>
          <a:solidFill>
            <a:srgbClr val="F0640E"/>
          </a:solidFill>
        </p:spPr>
        <p:txBody>
          <a:bodyPr wrap="square" rtlCol="0">
            <a:spAutoFit/>
          </a:bodyPr>
          <a:lstStyle/>
          <a:p>
            <a:r>
              <a:rPr lang="sk-SK" b="1" dirty="0"/>
              <a:t>4. Označ názvy rastlín, ktoré majú dužinaté plody!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539552" y="1340768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rajčiak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1484040" y="1867435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javor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2555776" y="1340768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kapusta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427984" y="1352697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marhuľa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6372200" y="1364572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jablko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3563888" y="1867435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vinič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561875" y="1867435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orech 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7380312" y="1867435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baza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1042255" y="3933056"/>
            <a:ext cx="7560840" cy="369332"/>
          </a:xfrm>
          <a:prstGeom prst="rect">
            <a:avLst/>
          </a:prstGeom>
          <a:solidFill>
            <a:srgbClr val="F0640E"/>
          </a:solidFill>
        </p:spPr>
        <p:txBody>
          <a:bodyPr wrap="square" rtlCol="0">
            <a:spAutoFit/>
          </a:bodyPr>
          <a:lstStyle/>
          <a:p>
            <a:r>
              <a:rPr lang="sk-SK" b="1" dirty="0"/>
              <a:t>5. Označ názvy rastlín, ktoré majú suché plody!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3238499" y="4653136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repka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5241694" y="4653136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višňa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7229087" y="4653136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fazuľa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2123728" y="5373216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paprika</a:t>
            </a:r>
          </a:p>
        </p:txBody>
      </p:sp>
      <p:sp>
        <p:nvSpPr>
          <p:cNvPr id="17" name="BlokTextu 16"/>
          <p:cNvSpPr txBox="1"/>
          <p:nvPr/>
        </p:nvSpPr>
        <p:spPr>
          <a:xfrm>
            <a:off x="4407484" y="5373216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lieska</a:t>
            </a:r>
          </a:p>
        </p:txBody>
      </p:sp>
      <p:sp>
        <p:nvSpPr>
          <p:cNvPr id="18" name="BlokTextu 17"/>
          <p:cNvSpPr txBox="1"/>
          <p:nvPr/>
        </p:nvSpPr>
        <p:spPr>
          <a:xfrm>
            <a:off x="6756371" y="5373216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pšenica</a:t>
            </a:r>
          </a:p>
        </p:txBody>
      </p:sp>
      <p:sp>
        <p:nvSpPr>
          <p:cNvPr id="19" name="BlokTextu 18"/>
          <p:cNvSpPr txBox="1"/>
          <p:nvPr/>
        </p:nvSpPr>
        <p:spPr>
          <a:xfrm>
            <a:off x="1154271" y="4639804"/>
            <a:ext cx="1584176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broskyňa</a:t>
            </a:r>
          </a:p>
        </p:txBody>
      </p:sp>
      <p:pic>
        <p:nvPicPr>
          <p:cNvPr id="21" name="Obrázo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404" y="2510322"/>
            <a:ext cx="1115231" cy="121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84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83568" y="474647"/>
            <a:ext cx="7560840" cy="369332"/>
          </a:xfrm>
          <a:prstGeom prst="rect">
            <a:avLst/>
          </a:prstGeom>
          <a:solidFill>
            <a:srgbClr val="F0640E"/>
          </a:solidFill>
        </p:spPr>
        <p:txBody>
          <a:bodyPr wrap="square" rtlCol="0">
            <a:spAutoFit/>
          </a:bodyPr>
          <a:lstStyle/>
          <a:p>
            <a:r>
              <a:rPr lang="sk-SK" b="1" dirty="0"/>
              <a:t>Označ obrázky, na ktorých sú malvice!</a:t>
            </a: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80728"/>
            <a:ext cx="1905000" cy="1428750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980728"/>
            <a:ext cx="1944216" cy="1556922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042146"/>
            <a:ext cx="1969575" cy="1305914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086579"/>
            <a:ext cx="1468020" cy="1953985"/>
          </a:xfrm>
          <a:prstGeom prst="rect">
            <a:avLst/>
          </a:prstGeom>
        </p:spPr>
      </p:pic>
      <p:sp>
        <p:nvSpPr>
          <p:cNvPr id="8" name="BlokTextu 7"/>
          <p:cNvSpPr txBox="1"/>
          <p:nvPr/>
        </p:nvSpPr>
        <p:spPr>
          <a:xfrm>
            <a:off x="683568" y="3172326"/>
            <a:ext cx="7560840" cy="369332"/>
          </a:xfrm>
          <a:prstGeom prst="rect">
            <a:avLst/>
          </a:prstGeom>
          <a:solidFill>
            <a:srgbClr val="F0640E"/>
          </a:solidFill>
        </p:spPr>
        <p:txBody>
          <a:bodyPr wrap="square" rtlCol="0">
            <a:spAutoFit/>
          </a:bodyPr>
          <a:lstStyle/>
          <a:p>
            <a:r>
              <a:rPr lang="sk-SK" b="1" dirty="0"/>
              <a:t>Označ obrázky, na ktorých sú bobule!</a:t>
            </a: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57" y="3674878"/>
            <a:ext cx="2098697" cy="1571997"/>
          </a:xfrm>
          <a:prstGeom prst="rect">
            <a:avLst/>
          </a:prstGeom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498" y="3674878"/>
            <a:ext cx="2286000" cy="1504950"/>
          </a:xfrm>
          <a:prstGeom prst="rect">
            <a:avLst/>
          </a:prstGeom>
        </p:spPr>
      </p:pic>
      <p:pic>
        <p:nvPicPr>
          <p:cNvPr id="11" name="Obrázok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3" y="3674878"/>
            <a:ext cx="1518007" cy="2016224"/>
          </a:xfrm>
          <a:prstGeom prst="rect">
            <a:avLst/>
          </a:prstGeom>
        </p:spPr>
      </p:pic>
      <p:pic>
        <p:nvPicPr>
          <p:cNvPr id="12" name="Obrázok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357" y="3674878"/>
            <a:ext cx="2135684" cy="1511776"/>
          </a:xfrm>
          <a:prstGeom prst="rect">
            <a:avLst/>
          </a:prstGeom>
        </p:spPr>
      </p:pic>
      <p:pic>
        <p:nvPicPr>
          <p:cNvPr id="13" name="Obrázok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282" y="5085184"/>
            <a:ext cx="1415092" cy="141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29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331640" y="476672"/>
            <a:ext cx="6408712" cy="369332"/>
          </a:xfrm>
          <a:prstGeom prst="rect">
            <a:avLst/>
          </a:prstGeom>
          <a:solidFill>
            <a:srgbClr val="F0640E"/>
          </a:solidFill>
        </p:spPr>
        <p:txBody>
          <a:bodyPr wrap="square" rtlCol="0">
            <a:spAutoFit/>
          </a:bodyPr>
          <a:lstStyle/>
          <a:p>
            <a:r>
              <a:rPr lang="sk-SK" b="1" dirty="0"/>
              <a:t>Označ obrázky, na ktorých sú suché nepukavé plody</a:t>
            </a: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2514600" cy="1819275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172301"/>
            <a:ext cx="2143125" cy="214312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473530"/>
            <a:ext cx="2466975" cy="1857375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172301"/>
            <a:ext cx="2628900" cy="1743075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281" y="3492580"/>
            <a:ext cx="2486025" cy="1838325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709" y="3428999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4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79912" y="548680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Ďakujem za pozornosť</a:t>
            </a: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132856"/>
            <a:ext cx="3978442" cy="3456384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832148"/>
            <a:ext cx="1296144" cy="439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69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highlight>
                  <a:srgbClr val="FFFF00"/>
                </a:highlight>
              </a:rPr>
              <a:t>Význam plodu a semena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FFFF99"/>
                </a:solidFill>
              </a:rPr>
              <a:t>Rozmnožovacie</a:t>
            </a:r>
            <a:r>
              <a:rPr lang="sk-SK" dirty="0">
                <a:solidFill>
                  <a:schemeClr val="bg1"/>
                </a:solidFill>
              </a:rPr>
              <a:t> orgány</a:t>
            </a:r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r>
              <a:rPr lang="sk-SK" dirty="0">
                <a:solidFill>
                  <a:srgbClr val="FFFF99"/>
                </a:solidFill>
              </a:rPr>
              <a:t>Potrava</a:t>
            </a:r>
            <a:r>
              <a:rPr lang="sk-SK" dirty="0">
                <a:solidFill>
                  <a:schemeClr val="bg1"/>
                </a:solidFill>
              </a:rPr>
              <a:t> pre živočíchy a človeka</a:t>
            </a:r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r>
              <a:rPr lang="sk-SK" dirty="0">
                <a:solidFill>
                  <a:schemeClr val="bg1"/>
                </a:solidFill>
              </a:rPr>
              <a:t>Niektoré obsahujú </a:t>
            </a:r>
            <a:r>
              <a:rPr lang="sk-SK" dirty="0">
                <a:solidFill>
                  <a:srgbClr val="FFFF99"/>
                </a:solidFill>
              </a:rPr>
              <a:t>liečivé látky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25144"/>
            <a:ext cx="2647950" cy="17240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583856"/>
            <a:ext cx="2667000" cy="2006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682281"/>
            <a:ext cx="2533650" cy="1809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323" y="2204864"/>
            <a:ext cx="2619375" cy="17430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3850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979712" y="623859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600" b="1" dirty="0">
                <a:highlight>
                  <a:srgbClr val="FFFF00"/>
                </a:highlight>
              </a:rPr>
              <a:t>Stavba plodu</a:t>
            </a: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1556792"/>
            <a:ext cx="7560840" cy="48965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5" name="Rovná spojovacia šípka 4">
            <a:extLst>
              <a:ext uri="{FF2B5EF4-FFF2-40B4-BE49-F238E27FC236}">
                <a16:creationId xmlns:a16="http://schemas.microsoft.com/office/drawing/2014/main" id="{19D9F3AE-A108-45B4-8F94-3011BFF84997}"/>
              </a:ext>
            </a:extLst>
          </p:cNvPr>
          <p:cNvCxnSpPr/>
          <p:nvPr/>
        </p:nvCxnSpPr>
        <p:spPr>
          <a:xfrm flipH="1" flipV="1">
            <a:off x="2123728" y="3212976"/>
            <a:ext cx="576064" cy="7920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Rovná spojovacia šípka 6">
            <a:extLst>
              <a:ext uri="{FF2B5EF4-FFF2-40B4-BE49-F238E27FC236}">
                <a16:creationId xmlns:a16="http://schemas.microsoft.com/office/drawing/2014/main" id="{35F2DF46-1900-42D9-B0EE-DB88C8490CE7}"/>
              </a:ext>
            </a:extLst>
          </p:cNvPr>
          <p:cNvCxnSpPr/>
          <p:nvPr/>
        </p:nvCxnSpPr>
        <p:spPr>
          <a:xfrm flipV="1">
            <a:off x="3419872" y="2924944"/>
            <a:ext cx="1224136" cy="1080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A93F1C16-513D-401D-BB15-36BBD14525C0}"/>
              </a:ext>
            </a:extLst>
          </p:cNvPr>
          <p:cNvCxnSpPr/>
          <p:nvPr/>
        </p:nvCxnSpPr>
        <p:spPr>
          <a:xfrm flipV="1">
            <a:off x="3635896" y="3284984"/>
            <a:ext cx="2952328" cy="7920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Rovná spojovacia šípka 10">
            <a:extLst>
              <a:ext uri="{FF2B5EF4-FFF2-40B4-BE49-F238E27FC236}">
                <a16:creationId xmlns:a16="http://schemas.microsoft.com/office/drawing/2014/main" id="{539AE0DA-8D69-4FD4-87F7-51D3E56D7CCB}"/>
              </a:ext>
            </a:extLst>
          </p:cNvPr>
          <p:cNvCxnSpPr/>
          <p:nvPr/>
        </p:nvCxnSpPr>
        <p:spPr>
          <a:xfrm flipH="1">
            <a:off x="2411760" y="4581128"/>
            <a:ext cx="504056" cy="4320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1D66A908-5612-4920-80BD-0A34055B91EE}"/>
              </a:ext>
            </a:extLst>
          </p:cNvPr>
          <p:cNvCxnSpPr/>
          <p:nvPr/>
        </p:nvCxnSpPr>
        <p:spPr>
          <a:xfrm>
            <a:off x="3275856" y="4581128"/>
            <a:ext cx="360040" cy="576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Rovná spojovacia šípka 14">
            <a:extLst>
              <a:ext uri="{FF2B5EF4-FFF2-40B4-BE49-F238E27FC236}">
                <a16:creationId xmlns:a16="http://schemas.microsoft.com/office/drawing/2014/main" id="{13816BB8-C32D-4F51-8646-32468C99B2B2}"/>
              </a:ext>
            </a:extLst>
          </p:cNvPr>
          <p:cNvCxnSpPr/>
          <p:nvPr/>
        </p:nvCxnSpPr>
        <p:spPr>
          <a:xfrm>
            <a:off x="4644008" y="4581128"/>
            <a:ext cx="1728192" cy="576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55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539552" y="908720"/>
            <a:ext cx="7416824" cy="58477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3200" dirty="0"/>
              <a:t>Semeno vzniká z </a:t>
            </a:r>
            <a:r>
              <a:rPr lang="sk-SK" sz="3200" b="1" dirty="0"/>
              <a:t>oplodneného vajíčka</a:t>
            </a:r>
            <a:r>
              <a:rPr lang="sk-SK" sz="3200" dirty="0"/>
              <a:t>.</a:t>
            </a:r>
          </a:p>
          <a:p>
            <a:endParaRPr lang="sk-SK" sz="3200" b="1" dirty="0"/>
          </a:p>
          <a:p>
            <a:endParaRPr lang="sk-SK" sz="3200" b="1" dirty="0"/>
          </a:p>
          <a:p>
            <a:r>
              <a:rPr lang="sk-SK" sz="3600" dirty="0"/>
              <a:t>Časti semena:</a:t>
            </a:r>
          </a:p>
          <a:p>
            <a:endParaRPr lang="sk-SK" sz="3200" b="1" dirty="0"/>
          </a:p>
          <a:p>
            <a:r>
              <a:rPr lang="sk-SK" sz="3200" b="1" dirty="0"/>
              <a:t>Osemenie</a:t>
            </a:r>
            <a:r>
              <a:rPr lang="sk-SK" sz="3200" dirty="0"/>
              <a:t> – chráni zárodok</a:t>
            </a:r>
          </a:p>
          <a:p>
            <a:endParaRPr lang="sk-SK" sz="3200" b="1" dirty="0"/>
          </a:p>
          <a:p>
            <a:r>
              <a:rPr lang="sk-SK" sz="3200" b="1" dirty="0"/>
              <a:t>Zárodok</a:t>
            </a:r>
            <a:r>
              <a:rPr lang="sk-SK" sz="3200" dirty="0"/>
              <a:t> – tvorí základ novej rastliny</a:t>
            </a:r>
          </a:p>
          <a:p>
            <a:endParaRPr lang="sk-SK" sz="3200" b="1" dirty="0"/>
          </a:p>
          <a:p>
            <a:r>
              <a:rPr lang="sk-SK" sz="3200" b="1" dirty="0"/>
              <a:t>Klíčne listy</a:t>
            </a:r>
            <a:r>
              <a:rPr lang="sk-SK" sz="3200" dirty="0"/>
              <a:t> – obsahujú zásobné látky pre rast novej rastliny</a:t>
            </a:r>
          </a:p>
          <a:p>
            <a:endParaRPr lang="sk-SK" dirty="0"/>
          </a:p>
        </p:txBody>
      </p:sp>
      <p:pic>
        <p:nvPicPr>
          <p:cNvPr id="1026" name="Picture 2" descr="http://www.e-ucebnice.sk/e-ucebnice/biologia6naWelp/Pronkboon_pluimpje_closeup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054" y="1484784"/>
            <a:ext cx="3024336" cy="288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00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15816" y="692696"/>
            <a:ext cx="3240360" cy="861774"/>
          </a:xfrm>
          <a:prstGeom prst="rect">
            <a:avLst/>
          </a:prstGeom>
          <a:gradFill flip="none" rotWithShape="1">
            <a:gsLst>
              <a:gs pos="0">
                <a:srgbClr val="FF9933">
                  <a:shade val="30000"/>
                  <a:satMod val="115000"/>
                </a:srgbClr>
              </a:gs>
              <a:gs pos="50000">
                <a:srgbClr val="FF9933">
                  <a:shade val="67500"/>
                  <a:satMod val="115000"/>
                </a:srgbClr>
              </a:gs>
              <a:gs pos="100000">
                <a:srgbClr val="FF9933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>
                <a:solidFill>
                  <a:schemeClr val="bg1"/>
                </a:solidFill>
              </a:rPr>
              <a:t>PLODY</a:t>
            </a:r>
          </a:p>
          <a:p>
            <a:pPr algn="ctr"/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1818085" y="1700808"/>
            <a:ext cx="1368152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sk-SK" b="1" dirty="0"/>
              <a:t>Dužinaté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5832140" y="1700808"/>
            <a:ext cx="1584176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sk-SK" b="1" dirty="0"/>
              <a:t>Suché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23528" y="3011198"/>
            <a:ext cx="1224136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k-SK" dirty="0"/>
              <a:t>malvica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1691680" y="3011198"/>
            <a:ext cx="1368152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k-SK" dirty="0"/>
              <a:t>kôstkovica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3186237" y="2999322"/>
            <a:ext cx="115212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k-SK" dirty="0"/>
              <a:t>bobuľa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256076" y="2958459"/>
            <a:ext cx="1368152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k-SK" dirty="0"/>
              <a:t>pukavé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6804248" y="2953222"/>
            <a:ext cx="1224136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k-SK" dirty="0"/>
              <a:t>nepukavé</a:t>
            </a:r>
          </a:p>
        </p:txBody>
      </p:sp>
      <p:cxnSp>
        <p:nvCxnSpPr>
          <p:cNvPr id="11" name="Rovná spojnica 10"/>
          <p:cNvCxnSpPr>
            <a:stCxn id="2" idx="2"/>
          </p:cNvCxnSpPr>
          <p:nvPr/>
        </p:nvCxnSpPr>
        <p:spPr>
          <a:xfrm flipV="1">
            <a:off x="4535996" y="1484784"/>
            <a:ext cx="0" cy="696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4535996" y="1484784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 flipH="1">
            <a:off x="2375756" y="1484784"/>
            <a:ext cx="21602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>
            <a:endCxn id="4" idx="0"/>
          </p:cNvCxnSpPr>
          <p:nvPr/>
        </p:nvCxnSpPr>
        <p:spPr>
          <a:xfrm>
            <a:off x="6624228" y="1484784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>
            <a:off x="2375756" y="1484784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>
            <a:stCxn id="3" idx="2"/>
            <a:endCxn id="5" idx="0"/>
          </p:cNvCxnSpPr>
          <p:nvPr/>
        </p:nvCxnSpPr>
        <p:spPr>
          <a:xfrm flipH="1">
            <a:off x="935596" y="2070140"/>
            <a:ext cx="1566565" cy="94105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ovacia šípka 22"/>
          <p:cNvCxnSpPr>
            <a:stCxn id="3" idx="2"/>
          </p:cNvCxnSpPr>
          <p:nvPr/>
        </p:nvCxnSpPr>
        <p:spPr>
          <a:xfrm>
            <a:off x="2502161" y="2070140"/>
            <a:ext cx="0" cy="9291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ovacia šípka 24"/>
          <p:cNvCxnSpPr>
            <a:stCxn id="3" idx="2"/>
            <a:endCxn id="7" idx="0"/>
          </p:cNvCxnSpPr>
          <p:nvPr/>
        </p:nvCxnSpPr>
        <p:spPr>
          <a:xfrm>
            <a:off x="2502161" y="2070140"/>
            <a:ext cx="1260140" cy="9291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ovná spojovacia šípka 26"/>
          <p:cNvCxnSpPr>
            <a:stCxn id="4" idx="2"/>
            <a:endCxn id="8" idx="0"/>
          </p:cNvCxnSpPr>
          <p:nvPr/>
        </p:nvCxnSpPr>
        <p:spPr>
          <a:xfrm flipH="1">
            <a:off x="5940152" y="2070140"/>
            <a:ext cx="684076" cy="88831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ovná spojovacia šípka 28"/>
          <p:cNvCxnSpPr>
            <a:stCxn id="4" idx="2"/>
          </p:cNvCxnSpPr>
          <p:nvPr/>
        </p:nvCxnSpPr>
        <p:spPr>
          <a:xfrm>
            <a:off x="6624228" y="2070140"/>
            <a:ext cx="684076" cy="8830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Obrázok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" y="3717032"/>
            <a:ext cx="1562734" cy="16857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1" name="Obrázok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891" y="4559895"/>
            <a:ext cx="1665536" cy="12475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2" name="Obrázok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385" y="3683508"/>
            <a:ext cx="1751831" cy="12904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3" name="Obrázok 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704" y="3573016"/>
            <a:ext cx="1998526" cy="13251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4" name="Obrázok 3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662" y="3494833"/>
            <a:ext cx="1719635" cy="17196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372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105234"/>
            <a:ext cx="2183135" cy="15453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28" y="3245371"/>
            <a:ext cx="2286000" cy="1504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sk-SK" b="1" dirty="0">
                <a:highlight>
                  <a:srgbClr val="FFFF00"/>
                </a:highlight>
              </a:rPr>
              <a:t>Dužinaté plody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82762"/>
            <a:ext cx="8229600" cy="5380748"/>
          </a:xfrm>
        </p:spPr>
        <p:txBody>
          <a:bodyPr>
            <a:normAutofit fontScale="92500" lnSpcReduction="20000"/>
          </a:bodyPr>
          <a:lstStyle/>
          <a:p>
            <a:r>
              <a:rPr lang="sk-SK" sz="2800" b="1" i="1" dirty="0">
                <a:solidFill>
                  <a:schemeClr val="bg1"/>
                </a:solidFill>
              </a:rPr>
              <a:t>Malvica</a:t>
            </a:r>
            <a:r>
              <a:rPr lang="sk-SK" sz="2800" dirty="0"/>
              <a:t> - dužinatý plod s viacerými                  </a:t>
            </a:r>
          </a:p>
          <a:p>
            <a:pPr marL="0" indent="0">
              <a:buNone/>
            </a:pPr>
            <a:r>
              <a:rPr lang="sk-SK" sz="2800" dirty="0"/>
              <a:t>                      semenami</a:t>
            </a:r>
          </a:p>
          <a:p>
            <a:pPr marL="0" indent="0">
              <a:buNone/>
            </a:pPr>
            <a:endParaRPr lang="sk-SK" dirty="0"/>
          </a:p>
          <a:p>
            <a:endParaRPr lang="sk-SK" sz="2800" b="1" i="1" dirty="0"/>
          </a:p>
          <a:p>
            <a:r>
              <a:rPr lang="sk-SK" sz="2800" b="1" i="1" dirty="0">
                <a:solidFill>
                  <a:schemeClr val="bg1"/>
                </a:solidFill>
              </a:rPr>
              <a:t>Kôstkovica</a:t>
            </a:r>
            <a:r>
              <a:rPr lang="sk-SK" sz="2800" dirty="0"/>
              <a:t> – nachádza sa v nej veľmi tvrdá </a:t>
            </a:r>
          </a:p>
          <a:p>
            <a:pPr marL="0" indent="0">
              <a:buNone/>
            </a:pPr>
            <a:r>
              <a:rPr lang="sk-SK" sz="2800" dirty="0"/>
              <a:t>    vnútorná časť oplodia (</a:t>
            </a:r>
            <a:r>
              <a:rPr lang="sk-SK" sz="2800" u="sng" dirty="0"/>
              <a:t>kôstka</a:t>
            </a:r>
            <a:r>
              <a:rPr lang="sk-SK" sz="2800" dirty="0"/>
              <a:t>); </a:t>
            </a:r>
          </a:p>
          <a:p>
            <a:pPr marL="0" indent="0">
              <a:buNone/>
            </a:pPr>
            <a:r>
              <a:rPr lang="sk-SK" sz="2800" dirty="0"/>
              <a:t>    stredná časť oplodia je šťavnatá (</a:t>
            </a:r>
            <a:r>
              <a:rPr lang="sk-SK" sz="2800" u="sng" dirty="0"/>
              <a:t>dužina</a:t>
            </a:r>
            <a:r>
              <a:rPr lang="sk-SK" sz="2800" dirty="0"/>
              <a:t>) </a:t>
            </a:r>
          </a:p>
          <a:p>
            <a:pPr marL="0" indent="0">
              <a:buNone/>
            </a:pPr>
            <a:r>
              <a:rPr lang="sk-SK" sz="2800" dirty="0"/>
              <a:t>    a vonkajšia blanitá (</a:t>
            </a:r>
            <a:r>
              <a:rPr lang="sk-SK" sz="2800" u="sng" dirty="0"/>
              <a:t>šupka</a:t>
            </a:r>
            <a:r>
              <a:rPr lang="sk-SK" sz="2800" dirty="0"/>
              <a:t>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r>
              <a:rPr lang="sk-SK" sz="2800" b="1" i="1" dirty="0">
                <a:solidFill>
                  <a:schemeClr val="bg1"/>
                </a:solidFill>
              </a:rPr>
              <a:t>Bobuľa</a:t>
            </a:r>
            <a:r>
              <a:rPr lang="sk-SK" sz="2800" b="1" i="1" dirty="0"/>
              <a:t> </a:t>
            </a:r>
            <a:r>
              <a:rPr lang="sk-SK" sz="2800" dirty="0"/>
              <a:t>– typ šťavnatého plodu, </a:t>
            </a:r>
          </a:p>
          <a:p>
            <a:pPr marL="0" indent="0">
              <a:buNone/>
            </a:pPr>
            <a:r>
              <a:rPr lang="sk-SK" sz="2800" dirty="0"/>
              <a:t>                     spravidla je  viacsemenný</a:t>
            </a:r>
            <a:endParaRPr lang="sk-SK" sz="2800" b="1" i="1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663" y="613693"/>
            <a:ext cx="1872208" cy="18722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2986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122" y="4725144"/>
            <a:ext cx="2691763" cy="20162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sk-SK" b="1" dirty="0">
                <a:highlight>
                  <a:srgbClr val="FFFF00"/>
                </a:highlight>
              </a:rPr>
              <a:t>Suché plody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b="1" i="1" dirty="0">
                <a:solidFill>
                  <a:srgbClr val="FFFF00"/>
                </a:solidFill>
              </a:rPr>
              <a:t>Pukavé</a:t>
            </a:r>
          </a:p>
          <a:p>
            <a:r>
              <a:rPr lang="sk-SK" dirty="0"/>
              <a:t> </a:t>
            </a:r>
            <a:r>
              <a:rPr lang="sk-SK" b="1" i="1" dirty="0">
                <a:solidFill>
                  <a:schemeClr val="bg1"/>
                </a:solidFill>
              </a:rPr>
              <a:t>Struk</a:t>
            </a:r>
            <a:r>
              <a:rPr lang="sk-SK" dirty="0"/>
              <a:t> - vytvára sa z jedného </a:t>
            </a:r>
            <a:r>
              <a:rPr lang="sk-SK" dirty="0" err="1"/>
              <a:t>plodolistu</a:t>
            </a:r>
            <a:r>
              <a:rPr lang="sk-SK" dirty="0"/>
              <a:t> a otvára sa dvomi časťami od vrcholu </a:t>
            </a:r>
          </a:p>
          <a:p>
            <a:pPr marL="0" indent="0">
              <a:buNone/>
            </a:pPr>
            <a:r>
              <a:rPr lang="sk-SK" dirty="0"/>
              <a:t> smerom dole (hrach, fazuľa, bôb)</a:t>
            </a:r>
          </a:p>
          <a:p>
            <a:endParaRPr lang="sk-SK" dirty="0"/>
          </a:p>
          <a:p>
            <a:r>
              <a:rPr lang="sk-SK" b="1" i="1" dirty="0">
                <a:solidFill>
                  <a:schemeClr val="bg1"/>
                </a:solidFill>
              </a:rPr>
              <a:t>Šešuľa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/>
              <a:t>- uprostred je rámik a v ňom je blanitá </a:t>
            </a:r>
            <a:r>
              <a:rPr lang="sk-SK" dirty="0" err="1"/>
              <a:t>prepážka</a:t>
            </a:r>
            <a:r>
              <a:rPr lang="sk-SK" dirty="0"/>
              <a:t>. Na rámiku sú na oboch okrajoch prirastené pútkom semená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003" y="1151781"/>
            <a:ext cx="1439913" cy="1962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5854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597" y="5445224"/>
            <a:ext cx="1640594" cy="12241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942" y="3227175"/>
            <a:ext cx="2232249" cy="16720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052736"/>
            <a:ext cx="2466975" cy="18478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BlokTextu 1"/>
          <p:cNvSpPr txBox="1"/>
          <p:nvPr/>
        </p:nvSpPr>
        <p:spPr>
          <a:xfrm>
            <a:off x="611560" y="836712"/>
            <a:ext cx="813690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3200" b="1" i="1" dirty="0">
                <a:solidFill>
                  <a:schemeClr val="bg1"/>
                </a:solidFill>
              </a:rPr>
              <a:t>Tobolka</a:t>
            </a: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/>
              <a:t>- </a:t>
            </a:r>
            <a:r>
              <a:rPr lang="sk-SK" sz="3200" dirty="0" err="1"/>
              <a:t>viacplodolistový</a:t>
            </a:r>
            <a:r>
              <a:rPr lang="sk-SK" sz="3200" dirty="0"/>
              <a:t> plod, môže sa otvárať rôznymi spôsobmi</a:t>
            </a:r>
          </a:p>
          <a:p>
            <a:endParaRPr lang="sk-SK" sz="3200" b="1" i="1" dirty="0"/>
          </a:p>
          <a:p>
            <a:pPr algn="ctr"/>
            <a:r>
              <a:rPr lang="sk-SK" sz="3200" b="1" i="1" dirty="0">
                <a:solidFill>
                  <a:srgbClr val="00CC00"/>
                </a:solidFill>
              </a:rPr>
              <a:t>Nepukavé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Oriešok</a:t>
            </a:r>
            <a:r>
              <a:rPr lang="sk-SK" sz="3200" b="1" i="1" dirty="0"/>
              <a:t> </a:t>
            </a:r>
            <a:r>
              <a:rPr lang="sk-SK" sz="3200" dirty="0"/>
              <a:t>- plod s jedným voľným semenom</a:t>
            </a:r>
          </a:p>
          <a:p>
            <a:r>
              <a:rPr lang="sk-SK" sz="3200" dirty="0"/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Nažka</a:t>
            </a:r>
            <a:r>
              <a:rPr lang="sk-SK" sz="3200" b="1" i="1" dirty="0"/>
              <a:t> </a:t>
            </a:r>
            <a:r>
              <a:rPr lang="sk-SK" sz="3200" dirty="0"/>
              <a:t>- má blanité alebo kožovité oplodie; opadáva v celosti</a:t>
            </a:r>
          </a:p>
          <a:p>
            <a:endParaRPr lang="sk-SK" sz="3200" b="1" i="1" dirty="0"/>
          </a:p>
          <a:p>
            <a:endParaRPr lang="sk-SK" sz="3200" b="1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Zrno</a:t>
            </a:r>
            <a:r>
              <a:rPr lang="sk-SK" sz="3200" b="1" i="1" dirty="0"/>
              <a:t> </a:t>
            </a:r>
            <a:r>
              <a:rPr lang="sk-SK" sz="3200" dirty="0"/>
              <a:t>- plod, kde osemenie a oplodie spolu zrastajú</a:t>
            </a:r>
            <a:endParaRPr lang="sk-SK" sz="3200" b="1" i="1" dirty="0"/>
          </a:p>
          <a:p>
            <a:endParaRPr lang="sk-SK" sz="3200" b="1" i="1" dirty="0"/>
          </a:p>
          <a:p>
            <a:endParaRPr lang="sk-SK" sz="3200" b="1" i="1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313841"/>
            <a:ext cx="1800200" cy="13484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4778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085817" y="1484784"/>
            <a:ext cx="6912768" cy="1015663"/>
          </a:xfrm>
          <a:prstGeom prst="rect">
            <a:avLst/>
          </a:prstGeom>
          <a:solidFill>
            <a:srgbClr val="F0640E"/>
          </a:solidFill>
        </p:spPr>
        <p:txBody>
          <a:bodyPr wrap="square" rtlCol="0">
            <a:spAutoFit/>
          </a:bodyPr>
          <a:lstStyle/>
          <a:p>
            <a:r>
              <a:rPr lang="sk-SK" sz="6000" dirty="0"/>
              <a:t>Čo ste si zapamätali?</a:t>
            </a:r>
          </a:p>
        </p:txBody>
      </p:sp>
    </p:spTree>
    <p:extLst>
      <p:ext uri="{BB962C8B-B14F-4D97-AF65-F5344CB8AC3E}">
        <p14:creationId xmlns:p14="http://schemas.microsoft.com/office/powerpoint/2010/main" val="13951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341</Words>
  <Application>Microsoft Office PowerPoint</Application>
  <PresentationFormat>Prezentácia na obrazovke (4:3)</PresentationFormat>
  <Paragraphs>112</Paragraphs>
  <Slides>14</Slides>
  <Notes>14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Arial</vt:lpstr>
      <vt:lpstr>Calibri</vt:lpstr>
      <vt:lpstr>Forte</vt:lpstr>
      <vt:lpstr>Motív Office</vt:lpstr>
      <vt:lpstr>Plod a semeno</vt:lpstr>
      <vt:lpstr>Význam plodu a semena</vt:lpstr>
      <vt:lpstr>Prezentácia programu PowerPoint</vt:lpstr>
      <vt:lpstr>Prezentácia programu PowerPoint</vt:lpstr>
      <vt:lpstr>Prezentácia programu PowerPoint</vt:lpstr>
      <vt:lpstr>Dužinaté plody</vt:lpstr>
      <vt:lpstr>Suché plody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Plod</dc:title>
  <dc:creator>ZS Senohrad</dc:creator>
  <cp:lastModifiedBy>Ladislav Fodor</cp:lastModifiedBy>
  <cp:revision>31</cp:revision>
  <dcterms:created xsi:type="dcterms:W3CDTF">2014-03-19T13:06:22Z</dcterms:created>
  <dcterms:modified xsi:type="dcterms:W3CDTF">2020-03-18T10:53:09Z</dcterms:modified>
</cp:coreProperties>
</file>