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71" r:id="rId5"/>
    <p:sldId id="262" r:id="rId6"/>
    <p:sldId id="263" r:id="rId7"/>
    <p:sldId id="268" r:id="rId8"/>
    <p:sldId id="272" r:id="rId9"/>
    <p:sldId id="261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redvolená sekcia" id="{9ECFE475-01C6-4741-B808-B7FCCB27CD46}">
          <p14:sldIdLst>
            <p14:sldId id="256"/>
            <p14:sldId id="257"/>
            <p14:sldId id="259"/>
            <p14:sldId id="271"/>
            <p14:sldId id="262"/>
            <p14:sldId id="263"/>
          </p14:sldIdLst>
        </p14:section>
        <p14:section name="Sekcia bez názvu" id="{B1884A3D-9E4D-4F7B-A0A0-412F1F180C24}">
          <p14:sldIdLst>
            <p14:sldId id="268"/>
            <p14:sldId id="272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6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7EC-5D14-44E0-80EC-4AE37C245288}" type="datetimeFigureOut">
              <a:rPr lang="sk-SK" smtClean="0"/>
              <a:pPr/>
              <a:t>20. 4. 2020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65D6-CBDE-4433-AB0A-BC375DCE063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7EC-5D14-44E0-80EC-4AE37C245288}" type="datetimeFigureOut">
              <a:rPr lang="sk-SK" smtClean="0"/>
              <a:pPr/>
              <a:t>20. 4. 2020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65D6-CBDE-4433-AB0A-BC375DCE063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7EC-5D14-44E0-80EC-4AE37C245288}" type="datetimeFigureOut">
              <a:rPr lang="sk-SK" smtClean="0"/>
              <a:pPr/>
              <a:t>20. 4. 2020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65D6-CBDE-4433-AB0A-BC375DCE063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7EC-5D14-44E0-80EC-4AE37C245288}" type="datetimeFigureOut">
              <a:rPr lang="sk-SK" smtClean="0"/>
              <a:pPr/>
              <a:t>20. 4. 2020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65D6-CBDE-4433-AB0A-BC375DCE063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7EC-5D14-44E0-80EC-4AE37C245288}" type="datetimeFigureOut">
              <a:rPr lang="sk-SK" smtClean="0"/>
              <a:pPr/>
              <a:t>20. 4. 2020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65D6-CBDE-4433-AB0A-BC375DCE063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7EC-5D14-44E0-80EC-4AE37C245288}" type="datetimeFigureOut">
              <a:rPr lang="sk-SK" smtClean="0"/>
              <a:pPr/>
              <a:t>20. 4. 2020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65D6-CBDE-4433-AB0A-BC375DCE063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7EC-5D14-44E0-80EC-4AE37C245288}" type="datetimeFigureOut">
              <a:rPr lang="sk-SK" smtClean="0"/>
              <a:pPr/>
              <a:t>20. 4. 2020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65D6-CBDE-4433-AB0A-BC375DCE063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7EC-5D14-44E0-80EC-4AE37C245288}" type="datetimeFigureOut">
              <a:rPr lang="sk-SK" smtClean="0"/>
              <a:pPr/>
              <a:t>20. 4. 2020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65D6-CBDE-4433-AB0A-BC375DCE063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7EC-5D14-44E0-80EC-4AE37C245288}" type="datetimeFigureOut">
              <a:rPr lang="sk-SK" smtClean="0"/>
              <a:pPr/>
              <a:t>20. 4. 2020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65D6-CBDE-4433-AB0A-BC375DCE063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7EC-5D14-44E0-80EC-4AE37C245288}" type="datetimeFigureOut">
              <a:rPr lang="sk-SK" smtClean="0"/>
              <a:pPr/>
              <a:t>20. 4. 2020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65D6-CBDE-4433-AB0A-BC375DCE063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F7EC-5D14-44E0-80EC-4AE37C245288}" type="datetimeFigureOut">
              <a:rPr lang="sk-SK" smtClean="0"/>
              <a:pPr/>
              <a:t>20. 4. 2020</a:t>
            </a:fld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8D65D6-CBDE-4433-AB0A-BC375DCE063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E8D65D6-CBDE-4433-AB0A-BC375DCE063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DD1F7EC-5D14-44E0-80EC-4AE37C245288}" type="datetimeFigureOut">
              <a:rPr lang="sk-SK" smtClean="0"/>
              <a:pPr/>
              <a:t>20. 4. 2020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El2AzwDb2u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YptpM7dv3l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kole.sk/?id_cat=15&amp;clanok=1172" TargetMode="External"/><Relationship Id="rId7" Type="http://schemas.openxmlformats.org/officeDocument/2006/relationships/hyperlink" Target="http://www.youtube.com/" TargetMode="External"/><Relationship Id="rId2" Type="http://schemas.openxmlformats.org/officeDocument/2006/relationships/hyperlink" Target="http://referaty.atlas.sk/prirodne-vedy/biologia-a-geologia/51247/kapor-obycajny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sk/" TargetMode="External"/><Relationship Id="rId5" Type="http://schemas.openxmlformats.org/officeDocument/2006/relationships/hyperlink" Target="http://www.akonaryby.sk/atlas-ryb/stuka-obycajna/" TargetMode="External"/><Relationship Id="rId4" Type="http://schemas.openxmlformats.org/officeDocument/2006/relationships/hyperlink" Target="http://www.prelovca.sk/o-rybarstve/stuka-obycajn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668016"/>
          </a:xfrm>
        </p:spPr>
        <p:txBody>
          <a:bodyPr>
            <a:normAutofit/>
          </a:bodyPr>
          <a:lstStyle/>
          <a:p>
            <a:r>
              <a:rPr lang="sk-SK" sz="9600" u="sng" dirty="0" smtClean="0">
                <a:solidFill>
                  <a:srgbClr val="FF0000"/>
                </a:solidFill>
              </a:rPr>
              <a:t>Ryby</a:t>
            </a:r>
            <a:endParaRPr lang="sk-SK" sz="96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51720" y="5445224"/>
            <a:ext cx="6461760" cy="1066800"/>
          </a:xfrm>
        </p:spPr>
        <p:txBody>
          <a:bodyPr>
            <a:normAutofit/>
          </a:bodyPr>
          <a:lstStyle/>
          <a:p>
            <a:pPr lvl="0" algn="r"/>
            <a:r>
              <a:rPr lang="sk-SK" dirty="0" smtClean="0"/>
              <a:t> </a:t>
            </a:r>
            <a:endParaRPr lang="sk-SK" dirty="0" smtClean="0"/>
          </a:p>
          <a:p>
            <a:pPr lvl="0" algn="r"/>
            <a:endParaRPr lang="sk-SK" dirty="0" smtClean="0"/>
          </a:p>
          <a:p>
            <a:pPr lvl="0" algn="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1841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Kapor obyčajný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600200"/>
            <a:ext cx="7920880" cy="4800600"/>
          </a:xfrm>
        </p:spPr>
        <p:txBody>
          <a:bodyPr>
            <a:normAutofit/>
          </a:bodyPr>
          <a:lstStyle/>
          <a:p>
            <a:r>
              <a:rPr lang="sk-SK" sz="2800" b="1" i="1" dirty="0">
                <a:solidFill>
                  <a:srgbClr val="0000FF"/>
                </a:solidFill>
              </a:rPr>
              <a:t>ž</a:t>
            </a:r>
            <a:r>
              <a:rPr lang="sk-SK" sz="2800" b="1" i="1" dirty="0" smtClean="0">
                <a:solidFill>
                  <a:srgbClr val="0000FF"/>
                </a:solidFill>
              </a:rPr>
              <a:t>ije v rybníkoch alebo pomaly                      tečúcich vodách </a:t>
            </a:r>
            <a:r>
              <a:rPr lang="sk-SK" sz="2800" i="1" dirty="0" smtClean="0"/>
              <a:t>s </a:t>
            </a:r>
            <a:r>
              <a:rPr lang="sk-SK" sz="2800" i="1" dirty="0"/>
              <a:t>vodnými rastlinami</a:t>
            </a:r>
            <a:r>
              <a:rPr lang="sk-SK" sz="2800" i="1" dirty="0" smtClean="0"/>
              <a:t>.</a:t>
            </a:r>
          </a:p>
          <a:p>
            <a:r>
              <a:rPr lang="sk-SK" sz="2800" dirty="0"/>
              <a:t>r</a:t>
            </a:r>
            <a:r>
              <a:rPr lang="sk-SK" sz="2800" dirty="0" smtClean="0"/>
              <a:t>astie do 50 cm za </a:t>
            </a:r>
            <a:r>
              <a:rPr lang="sk-SK" sz="2800" dirty="0"/>
              <a:t>2 až 3 roky</a:t>
            </a:r>
            <a:r>
              <a:rPr lang="sk-SK" sz="2800" dirty="0" smtClean="0"/>
              <a:t>,</a:t>
            </a:r>
          </a:p>
          <a:p>
            <a:r>
              <a:rPr lang="sk-SK" sz="2800" dirty="0" smtClean="0"/>
              <a:t>niektorí </a:t>
            </a:r>
            <a:r>
              <a:rPr lang="sk-SK" sz="2800" dirty="0"/>
              <a:t>obri dlhí 100 cm s hmotnosťou 25 </a:t>
            </a:r>
            <a:r>
              <a:rPr lang="sk-SK" sz="2800" dirty="0" smtClean="0"/>
              <a:t>kg</a:t>
            </a:r>
            <a:r>
              <a:rPr lang="sk-SK" sz="2800" dirty="0"/>
              <a:t>,</a:t>
            </a:r>
            <a:endParaRPr lang="sk-SK" sz="2800" dirty="0" smtClean="0"/>
          </a:p>
          <a:p>
            <a:r>
              <a:rPr lang="sk-SK" sz="2800" dirty="0" smtClean="0"/>
              <a:t>pochádza </a:t>
            </a:r>
            <a:r>
              <a:rPr lang="sk-SK" sz="2800" dirty="0"/>
              <a:t>z Číny, kde </a:t>
            </a:r>
            <a:r>
              <a:rPr lang="sk-SK" sz="2800" dirty="0" smtClean="0"/>
              <a:t>ho chovali už </a:t>
            </a:r>
            <a:r>
              <a:rPr lang="sk-SK" sz="2800" dirty="0"/>
              <a:t>pred 4 000 </a:t>
            </a:r>
            <a:r>
              <a:rPr lang="sk-SK" sz="2800" dirty="0" smtClean="0"/>
              <a:t>rokmi</a:t>
            </a:r>
            <a:r>
              <a:rPr lang="sk-SK" sz="2800" dirty="0"/>
              <a:t>,</a:t>
            </a:r>
            <a:endParaRPr lang="sk-SK" sz="2800" dirty="0" smtClean="0"/>
          </a:p>
          <a:p>
            <a:r>
              <a:rPr lang="sk-SK" sz="2800" b="1" dirty="0">
                <a:solidFill>
                  <a:srgbClr val="0000FF"/>
                </a:solidFill>
              </a:rPr>
              <a:t>ž</a:t>
            </a:r>
            <a:r>
              <a:rPr lang="sk-SK" sz="2800" b="1" dirty="0" smtClean="0">
                <a:solidFill>
                  <a:srgbClr val="0000FF"/>
                </a:solidFill>
              </a:rPr>
              <a:t>iví sa </a:t>
            </a:r>
            <a:r>
              <a:rPr lang="sk-SK" sz="2800" b="1" dirty="0">
                <a:solidFill>
                  <a:srgbClr val="0000FF"/>
                </a:solidFill>
              </a:rPr>
              <a:t>hmyzom, červami, rastlinami </a:t>
            </a:r>
            <a:r>
              <a:rPr lang="sk-SK" sz="2800" b="1" dirty="0" smtClean="0">
                <a:solidFill>
                  <a:srgbClr val="0000FF"/>
                </a:solidFill>
              </a:rPr>
              <a:t>– </a:t>
            </a:r>
            <a:r>
              <a:rPr lang="sk-SK" sz="2800" b="1" u="sng" dirty="0" smtClean="0">
                <a:solidFill>
                  <a:srgbClr val="0000FF"/>
                </a:solidFill>
              </a:rPr>
              <a:t>je všežravý, </a:t>
            </a:r>
            <a:endParaRPr lang="sk-SK" sz="2800" b="1" u="sng" dirty="0">
              <a:solidFill>
                <a:srgbClr val="0000FF"/>
              </a:solidFill>
            </a:endParaRPr>
          </a:p>
          <a:p>
            <a:r>
              <a:rPr lang="sk-SK" sz="2800" b="1" dirty="0" smtClean="0">
                <a:solidFill>
                  <a:srgbClr val="0000FF"/>
                </a:solidFill>
              </a:rPr>
              <a:t>dýcha </a:t>
            </a:r>
            <a:r>
              <a:rPr lang="sk-SK" sz="2800" b="1" dirty="0">
                <a:solidFill>
                  <a:srgbClr val="0000FF"/>
                </a:solidFill>
              </a:rPr>
              <a:t>žiabrami kyslík </a:t>
            </a:r>
            <a:r>
              <a:rPr lang="sk-SK" sz="2800" dirty="0"/>
              <a:t>rozpustený vo vode. </a:t>
            </a:r>
          </a:p>
          <a:p>
            <a:endParaRPr lang="sk-SK" i="1" dirty="0"/>
          </a:p>
          <a:p>
            <a:endParaRPr lang="sk-SK" dirty="0"/>
          </a:p>
        </p:txBody>
      </p:sp>
      <p:pic>
        <p:nvPicPr>
          <p:cNvPr id="5122" name="Picture 2" descr="VÃ½sledok vyhÄ¾adÃ¡vania obrÃ¡zkov pre dopyt kapor obyÄajnÃ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469834" cy="25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64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Rozmnožovanie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268760"/>
            <a:ext cx="7620000" cy="4800600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samička</a:t>
            </a:r>
            <a:r>
              <a:rPr lang="sk-SK" sz="2800" dirty="0" smtClean="0">
                <a:latin typeface="Arial Narrow" panose="020B0606020202030204" pitchFamily="34" charset="0"/>
              </a:rPr>
              <a:t> </a:t>
            </a:r>
            <a:r>
              <a:rPr lang="sk-SK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kladie </a:t>
            </a:r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vajíčka = </a:t>
            </a:r>
            <a:r>
              <a:rPr lang="sk-SK" sz="2800" b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ikry</a:t>
            </a:r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sk-SK" sz="2800" b="1" dirty="0">
                <a:solidFill>
                  <a:srgbClr val="0000FF"/>
                </a:solidFill>
                <a:latin typeface="Arial Narrow" panose="020B0606020202030204" pitchFamily="34" charset="0"/>
              </a:rPr>
              <a:t>do plytkej vody, </a:t>
            </a:r>
            <a:r>
              <a:rPr lang="sk-SK" sz="28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          </a:t>
            </a:r>
            <a:r>
              <a:rPr lang="sk-SK" sz="2800" dirty="0" smtClean="0">
                <a:latin typeface="Arial Narrow" panose="020B0606020202030204" pitchFamily="34" charset="0"/>
              </a:rPr>
              <a:t>kde </a:t>
            </a:r>
            <a:r>
              <a:rPr lang="sk-SK" sz="2800" dirty="0">
                <a:latin typeface="Arial Narrow" panose="020B0606020202030204" pitchFamily="34" charset="0"/>
              </a:rPr>
              <a:t>sa prilepia na rastliny. </a:t>
            </a:r>
            <a:endParaRPr lang="sk-SK" sz="2800" dirty="0" smtClean="0">
              <a:latin typeface="Arial Narrow" panose="020B0606020202030204" pitchFamily="34" charset="0"/>
            </a:endParaRPr>
          </a:p>
          <a:p>
            <a:r>
              <a:rPr lang="sk-SK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samček v </a:t>
            </a:r>
            <a:r>
              <a:rPr lang="sk-SK" sz="2800" dirty="0">
                <a:solidFill>
                  <a:srgbClr val="0000FF"/>
                </a:solidFill>
                <a:latin typeface="Arial Narrow" panose="020B0606020202030204" pitchFamily="34" charset="0"/>
              </a:rPr>
              <a:t>ich blízkosti vypustí mlieč, ktorý ich </a:t>
            </a:r>
            <a:r>
              <a:rPr lang="sk-SK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oplodní</a:t>
            </a:r>
            <a:r>
              <a:rPr lang="sk-SK" sz="2800" dirty="0" smtClean="0">
                <a:latin typeface="Arial Narrow" panose="020B0606020202030204" pitchFamily="34" charset="0"/>
              </a:rPr>
              <a:t> = (neresenie). </a:t>
            </a:r>
          </a:p>
          <a:p>
            <a:r>
              <a:rPr lang="sk-SK" sz="2800" dirty="0" smtClean="0">
                <a:latin typeface="Arial Narrow" panose="020B0606020202030204" pitchFamily="34" charset="0"/>
              </a:rPr>
              <a:t>o </a:t>
            </a:r>
            <a:r>
              <a:rPr lang="sk-SK" sz="2800" dirty="0">
                <a:latin typeface="Arial Narrow" panose="020B0606020202030204" pitchFamily="34" charset="0"/>
              </a:rPr>
              <a:t>5 až 6 dní </a:t>
            </a:r>
            <a:r>
              <a:rPr lang="sk-SK" sz="2800" dirty="0">
                <a:solidFill>
                  <a:srgbClr val="0000FF"/>
                </a:solidFill>
                <a:latin typeface="Arial Narrow" panose="020B0606020202030204" pitchFamily="34" charset="0"/>
              </a:rPr>
              <a:t>vyliahne malá </a:t>
            </a:r>
            <a:r>
              <a:rPr lang="sk-SK" sz="28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rybka</a:t>
            </a:r>
            <a:r>
              <a:rPr lang="sk-SK" sz="2800" dirty="0" smtClean="0">
                <a:latin typeface="Arial Narrow" panose="020B0606020202030204" pitchFamily="34" charset="0"/>
              </a:rPr>
              <a:t>, </a:t>
            </a:r>
          </a:p>
          <a:p>
            <a:r>
              <a:rPr lang="sk-SK" sz="2800" dirty="0" smtClean="0">
                <a:latin typeface="Arial Narrow" panose="020B0606020202030204" pitchFamily="34" charset="0"/>
              </a:rPr>
              <a:t>o </a:t>
            </a:r>
            <a:r>
              <a:rPr lang="sk-SK" sz="2800" dirty="0">
                <a:latin typeface="Arial Narrow" panose="020B0606020202030204" pitchFamily="34" charset="0"/>
              </a:rPr>
              <a:t>svoje potomstvo sa nestará.</a:t>
            </a:r>
          </a:p>
          <a:p>
            <a:endParaRPr lang="sk-SK" sz="2800" dirty="0">
              <a:latin typeface="Arial Narrow" panose="020B0606020202030204" pitchFamily="34" charset="0"/>
            </a:endParaRPr>
          </a:p>
        </p:txBody>
      </p:sp>
      <p:pic>
        <p:nvPicPr>
          <p:cNvPr id="6146" name="Picture 2" descr="VÃ½sledok vyhÄ¾adÃ¡vania obrÃ¡zkov pre dopyt vÃ½voj kap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19361"/>
            <a:ext cx="2952328" cy="382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Ãºvisiaci obrÃ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5104"/>
            <a:ext cx="2124236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20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20000" cy="778098"/>
          </a:xfrm>
        </p:spPr>
        <p:txBody>
          <a:bodyPr/>
          <a:lstStyle/>
          <a:p>
            <a:r>
              <a:rPr lang="sk-SK" dirty="0" smtClean="0"/>
              <a:t>Život  kapra...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4800600"/>
          </a:xfrm>
        </p:spPr>
        <p:txBody>
          <a:bodyPr/>
          <a:lstStyle/>
          <a:p>
            <a:r>
              <a:rPr lang="sk-SK" b="1" u="sng" dirty="0" smtClean="0">
                <a:hlinkClick r:id="rId2"/>
              </a:rPr>
              <a:t>https</a:t>
            </a:r>
            <a:r>
              <a:rPr lang="sk-SK" b="1" u="sng" dirty="0">
                <a:hlinkClick r:id="rId2"/>
              </a:rPr>
              <a:t>://</a:t>
            </a:r>
            <a:r>
              <a:rPr lang="sk-SK" b="1" u="sng" dirty="0" smtClean="0">
                <a:hlinkClick r:id="rId2"/>
              </a:rPr>
              <a:t>www.youtube.com/watch?v=El2AzwDb2uE</a:t>
            </a:r>
            <a:endParaRPr lang="sk-SK" b="1" u="sng" dirty="0" smtClean="0"/>
          </a:p>
          <a:p>
            <a:endParaRPr lang="sk-SK" b="1" u="sng" dirty="0" smtClean="0"/>
          </a:p>
          <a:p>
            <a:r>
              <a:rPr lang="sk-SK" b="1" dirty="0">
                <a:solidFill>
                  <a:srgbClr val="0000FF"/>
                </a:solidFill>
              </a:rPr>
              <a:t>telo je pokryté šupinami</a:t>
            </a:r>
            <a:r>
              <a:rPr lang="sk-SK" b="1" dirty="0"/>
              <a:t>, </a:t>
            </a:r>
            <a:r>
              <a:rPr lang="sk-SK" dirty="0"/>
              <a:t>na povrchu je </a:t>
            </a:r>
            <a:r>
              <a:rPr lang="sk-SK" b="1" dirty="0">
                <a:solidFill>
                  <a:srgbClr val="0000FF"/>
                </a:solidFill>
              </a:rPr>
              <a:t>sliz, </a:t>
            </a:r>
            <a:r>
              <a:rPr lang="sk-SK" dirty="0"/>
              <a:t>ktorý</a:t>
            </a:r>
            <a:r>
              <a:rPr lang="sk-SK" b="1" dirty="0">
                <a:solidFill>
                  <a:srgbClr val="0000FF"/>
                </a:solidFill>
              </a:rPr>
              <a:t> umožňuje rýchlejšie plávanie a chráni ryby pred parazitmi a plesňami.</a:t>
            </a:r>
          </a:p>
          <a:p>
            <a:pPr marL="114300" indent="0">
              <a:buNone/>
            </a:pPr>
            <a:endParaRPr lang="sk-SK" dirty="0"/>
          </a:p>
        </p:txBody>
      </p:sp>
      <p:pic>
        <p:nvPicPr>
          <p:cNvPr id="2050" name="Picture 2" descr="http://nachytano.cz/userfiles/image/%C5%A1up%2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5064"/>
            <a:ext cx="2376264" cy="239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Ãºvisiaci obrÃ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296379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Ãºvisiaci obrÃ¡z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247076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ovná spojovacia šípka 4"/>
          <p:cNvCxnSpPr/>
          <p:nvPr/>
        </p:nvCxnSpPr>
        <p:spPr>
          <a:xfrm>
            <a:off x="5724128" y="2564904"/>
            <a:ext cx="1667429" cy="93610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76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8889"/>
            <a:ext cx="71151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60486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k-SK" sz="4300" b="1" u="sng" dirty="0" smtClean="0"/>
              <a:t>Časti tela:</a:t>
            </a:r>
            <a:r>
              <a:rPr lang="sk-SK" sz="4300" b="1" u="sng" dirty="0"/>
              <a:t> </a:t>
            </a:r>
            <a:r>
              <a:rPr lang="sk-SK" sz="4300" b="1" u="sng" dirty="0" smtClean="0"/>
              <a:t> </a:t>
            </a:r>
          </a:p>
          <a:p>
            <a:pPr marL="0" indent="0">
              <a:buNone/>
            </a:pPr>
            <a:endParaRPr lang="sk-SK" sz="4300" dirty="0"/>
          </a:p>
          <a:p>
            <a:pPr marL="0" indent="0">
              <a:buNone/>
            </a:pPr>
            <a:endParaRPr lang="sk-SK" sz="4300" dirty="0" smtClean="0"/>
          </a:p>
          <a:p>
            <a:pPr marL="0" indent="0">
              <a:buNone/>
            </a:pPr>
            <a:endParaRPr lang="sk-SK" sz="4300" dirty="0"/>
          </a:p>
          <a:p>
            <a:pPr marL="0" indent="0">
              <a:buNone/>
            </a:pPr>
            <a:endParaRPr lang="sk-SK" sz="4300" dirty="0" smtClean="0"/>
          </a:p>
          <a:p>
            <a:pPr marL="0" indent="0">
              <a:buNone/>
            </a:pPr>
            <a:endParaRPr lang="sk-SK" sz="4300" dirty="0"/>
          </a:p>
          <a:p>
            <a:pPr marL="0" indent="0">
              <a:buNone/>
            </a:pPr>
            <a:endParaRPr lang="sk-SK" sz="4300" dirty="0" smtClean="0"/>
          </a:p>
          <a:p>
            <a:pPr marL="0" indent="0">
              <a:buNone/>
            </a:pPr>
            <a:endParaRPr lang="sk-SK" sz="4300" dirty="0"/>
          </a:p>
          <a:p>
            <a:pPr marL="0" indent="0">
              <a:buNone/>
            </a:pPr>
            <a:endParaRPr lang="sk-SK" sz="4300" dirty="0"/>
          </a:p>
          <a:p>
            <a:pPr marL="0" indent="0">
              <a:buNone/>
            </a:pPr>
            <a:endParaRPr lang="sk-SK" sz="4300" dirty="0" smtClean="0"/>
          </a:p>
          <a:p>
            <a:pPr marL="0" indent="0">
              <a:buNone/>
            </a:pPr>
            <a:endParaRPr lang="sk-SK" sz="4300" dirty="0" smtClean="0"/>
          </a:p>
          <a:p>
            <a:pPr marL="0" indent="0">
              <a:buNone/>
            </a:pPr>
            <a:r>
              <a:rPr lang="sk-SK" sz="4300" b="1" u="sng" dirty="0" smtClean="0"/>
              <a:t>Na hlave má:</a:t>
            </a:r>
            <a:endParaRPr lang="sk-SK" sz="4300" dirty="0" smtClean="0"/>
          </a:p>
          <a:p>
            <a:r>
              <a:rPr lang="sk-SK" sz="4300" b="1" dirty="0" smtClean="0">
                <a:solidFill>
                  <a:srgbClr val="00B050"/>
                </a:solidFill>
              </a:rPr>
              <a:t>ústa </a:t>
            </a:r>
            <a:r>
              <a:rPr lang="sk-SK" sz="4300" dirty="0"/>
              <a:t>sú </a:t>
            </a:r>
            <a:r>
              <a:rPr lang="sk-SK" sz="4300" dirty="0" smtClean="0"/>
              <a:t>bezzubé, </a:t>
            </a:r>
            <a:r>
              <a:rPr lang="sk-SK" sz="4300" dirty="0"/>
              <a:t>zuby nie sú v čeľustiach, ale v </a:t>
            </a:r>
            <a:r>
              <a:rPr lang="sk-SK" sz="4300" dirty="0" smtClean="0"/>
              <a:t>pažeráku, zubami </a:t>
            </a:r>
            <a:r>
              <a:rPr lang="sk-SK" sz="4300" dirty="0"/>
              <a:t>filtrujú a rozomieľajú potravu</a:t>
            </a:r>
            <a:r>
              <a:rPr lang="sk-SK" sz="4300" dirty="0" smtClean="0"/>
              <a:t>.</a:t>
            </a:r>
            <a:endParaRPr lang="sk-SK" sz="4300" dirty="0"/>
          </a:p>
          <a:p>
            <a:r>
              <a:rPr lang="sk-SK" sz="4300" b="1" dirty="0">
                <a:solidFill>
                  <a:srgbClr val="00B050"/>
                </a:solidFill>
              </a:rPr>
              <a:t>f</a:t>
            </a:r>
            <a:r>
              <a:rPr lang="sk-SK" sz="4300" b="1" dirty="0" smtClean="0">
                <a:solidFill>
                  <a:srgbClr val="00B050"/>
                </a:solidFill>
              </a:rPr>
              <a:t>úziky</a:t>
            </a:r>
            <a:r>
              <a:rPr lang="sk-SK" sz="4300" dirty="0" smtClean="0"/>
              <a:t> </a:t>
            </a:r>
            <a:r>
              <a:rPr lang="sk-SK" sz="4300" dirty="0" smtClean="0">
                <a:solidFill>
                  <a:srgbClr val="0000FF"/>
                </a:solidFill>
              </a:rPr>
              <a:t>- chuť </a:t>
            </a:r>
            <a:r>
              <a:rPr lang="sk-SK" sz="4300" dirty="0">
                <a:solidFill>
                  <a:srgbClr val="0000FF"/>
                </a:solidFill>
              </a:rPr>
              <a:t>a </a:t>
            </a:r>
            <a:r>
              <a:rPr lang="sk-SK" sz="4300" dirty="0" smtClean="0">
                <a:solidFill>
                  <a:srgbClr val="0000FF"/>
                </a:solidFill>
              </a:rPr>
              <a:t>hmat,</a:t>
            </a:r>
            <a:endParaRPr lang="sk-SK" sz="4300" dirty="0">
              <a:solidFill>
                <a:srgbClr val="0000FF"/>
              </a:solidFill>
            </a:endParaRPr>
          </a:p>
          <a:p>
            <a:r>
              <a:rPr lang="sk-SK" sz="4300" b="1" dirty="0" smtClean="0">
                <a:solidFill>
                  <a:srgbClr val="00B050"/>
                </a:solidFill>
              </a:rPr>
              <a:t>oči</a:t>
            </a:r>
            <a:r>
              <a:rPr lang="sk-SK" sz="4300" dirty="0" smtClean="0"/>
              <a:t> </a:t>
            </a:r>
            <a:r>
              <a:rPr lang="sk-SK" sz="4300" dirty="0"/>
              <a:t>– vidia na vzdialenosť 1 metra</a:t>
            </a:r>
            <a:r>
              <a:rPr lang="sk-SK" sz="4300" dirty="0" smtClean="0"/>
              <a:t>,</a:t>
            </a:r>
            <a:endParaRPr lang="sk-SK" sz="4300" dirty="0"/>
          </a:p>
          <a:p>
            <a:pPr marL="0" indent="0">
              <a:buNone/>
            </a:pPr>
            <a:r>
              <a:rPr lang="sk-SK" sz="4300" b="1" u="sng" dirty="0"/>
              <a:t>Na trupe má:</a:t>
            </a:r>
            <a:endParaRPr lang="sk-SK" sz="4300" dirty="0"/>
          </a:p>
          <a:p>
            <a:r>
              <a:rPr lang="sk-SK" sz="4300" b="1" dirty="0">
                <a:solidFill>
                  <a:srgbClr val="009900"/>
                </a:solidFill>
              </a:rPr>
              <a:t>b</a:t>
            </a:r>
            <a:r>
              <a:rPr lang="sk-SK" sz="4300" b="1" dirty="0" smtClean="0">
                <a:solidFill>
                  <a:srgbClr val="009900"/>
                </a:solidFill>
              </a:rPr>
              <a:t>očnou čiarou</a:t>
            </a:r>
            <a:r>
              <a:rPr lang="sk-SK" sz="4300" dirty="0"/>
              <a:t> </a:t>
            </a:r>
            <a:r>
              <a:rPr lang="sk-SK" sz="4300" dirty="0" smtClean="0">
                <a:solidFill>
                  <a:srgbClr val="0000FF"/>
                </a:solidFill>
              </a:rPr>
              <a:t>vníma </a:t>
            </a:r>
            <a:r>
              <a:rPr lang="sk-SK" sz="4300" dirty="0">
                <a:solidFill>
                  <a:srgbClr val="0000FF"/>
                </a:solidFill>
              </a:rPr>
              <a:t>nárazy vĺn, tlak vody, smer prúdu a teplotu vody,</a:t>
            </a:r>
          </a:p>
          <a:p>
            <a:r>
              <a:rPr lang="sk-SK" sz="4300" b="1" dirty="0" smtClean="0">
                <a:solidFill>
                  <a:srgbClr val="00B050"/>
                </a:solidFill>
              </a:rPr>
              <a:t>plutvami</a:t>
            </a:r>
            <a:r>
              <a:rPr lang="sk-SK" sz="4300" dirty="0" smtClean="0"/>
              <a:t> </a:t>
            </a:r>
            <a:r>
              <a:rPr lang="sk-SK" sz="4300" dirty="0" smtClean="0">
                <a:solidFill>
                  <a:srgbClr val="0000FF"/>
                </a:solidFill>
              </a:rPr>
              <a:t>udržiava rovnováhu </a:t>
            </a:r>
            <a:r>
              <a:rPr lang="sk-SK" sz="4300" dirty="0">
                <a:solidFill>
                  <a:srgbClr val="0000FF"/>
                </a:solidFill>
              </a:rPr>
              <a:t>a </a:t>
            </a:r>
            <a:r>
              <a:rPr lang="sk-SK" sz="4300" dirty="0" smtClean="0">
                <a:solidFill>
                  <a:srgbClr val="0000FF"/>
                </a:solidFill>
              </a:rPr>
              <a:t>mení smer plávania.</a:t>
            </a:r>
            <a:endParaRPr lang="sk-SK" sz="4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6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u="sng" dirty="0" smtClean="0"/>
              <a:t>Opora tela:</a:t>
            </a:r>
            <a:r>
              <a:rPr lang="sk-SK" sz="2800" b="1" dirty="0" smtClean="0"/>
              <a:t> </a:t>
            </a:r>
          </a:p>
          <a:p>
            <a:r>
              <a:rPr lang="sk-SK" sz="2800" dirty="0" smtClean="0">
                <a:solidFill>
                  <a:srgbClr val="0000FF"/>
                </a:solidFill>
              </a:rPr>
              <a:t>je kostra zložená z chrbtice a rebier,</a:t>
            </a:r>
          </a:p>
          <a:p>
            <a:r>
              <a:rPr lang="sk-SK" sz="2800" dirty="0" smtClean="0">
                <a:solidFill>
                  <a:srgbClr val="0000FF"/>
                </a:solidFill>
              </a:rPr>
              <a:t>chráni vnútorné orgány.</a:t>
            </a:r>
            <a:r>
              <a:rPr lang="sk-SK" dirty="0" smtClean="0"/>
              <a:t> </a:t>
            </a:r>
            <a:endParaRPr lang="sk-SK" dirty="0"/>
          </a:p>
        </p:txBody>
      </p:sp>
      <p:pic>
        <p:nvPicPr>
          <p:cNvPr id="3074" name="Picture 2" descr="VÃ½sledok vyhÄ¾adÃ¡vania obrÃ¡zkov pre dopyt kostra kap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431" y="2924944"/>
            <a:ext cx="7058929" cy="312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69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Šťuka obyčajná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1364704"/>
            <a:ext cx="7848872" cy="4800600"/>
          </a:xfrm>
        </p:spPr>
        <p:txBody>
          <a:bodyPr>
            <a:noAutofit/>
          </a:bodyPr>
          <a:lstStyle/>
          <a:p>
            <a:r>
              <a:rPr lang="sk-SK" sz="2600" b="1" dirty="0" smtClean="0">
                <a:solidFill>
                  <a:srgbClr val="0000FF"/>
                </a:solidFill>
              </a:rPr>
              <a:t>je dravá ryba</a:t>
            </a:r>
            <a:r>
              <a:rPr lang="sk-SK" sz="2600" b="1" dirty="0" smtClean="0"/>
              <a:t>, </a:t>
            </a:r>
            <a:r>
              <a:rPr lang="sk-SK" sz="2600" dirty="0" smtClean="0">
                <a:solidFill>
                  <a:srgbClr val="000000"/>
                </a:solidFill>
              </a:rPr>
              <a:t>dlhšie valcovité telo,</a:t>
            </a:r>
            <a:endParaRPr lang="sk-SK" sz="2600" b="1" dirty="0" smtClean="0"/>
          </a:p>
          <a:p>
            <a:r>
              <a:rPr lang="sk-SK" sz="2600" b="1" dirty="0" smtClean="0"/>
              <a:t>dorastá do </a:t>
            </a:r>
            <a:r>
              <a:rPr lang="sk-SK" sz="2600" b="1" dirty="0">
                <a:solidFill>
                  <a:srgbClr val="0000FF"/>
                </a:solidFill>
              </a:rPr>
              <a:t>veľkých rozmerov</a:t>
            </a:r>
            <a:r>
              <a:rPr lang="sk-SK" sz="2600" b="1" dirty="0"/>
              <a:t>, rýchle </a:t>
            </a:r>
            <a:r>
              <a:rPr lang="sk-SK" sz="2600" b="1" dirty="0" smtClean="0"/>
              <a:t>rastie,</a:t>
            </a:r>
            <a:r>
              <a:rPr lang="sk-SK" sz="2600" dirty="0"/>
              <a:t> </a:t>
            </a:r>
            <a:endParaRPr lang="sk-SK" sz="2600" dirty="0" smtClean="0"/>
          </a:p>
          <a:p>
            <a:r>
              <a:rPr lang="sk-SK" sz="2600" dirty="0" smtClean="0"/>
              <a:t>váži </a:t>
            </a:r>
            <a:r>
              <a:rPr lang="sk-SK" sz="2600" dirty="0"/>
              <a:t>2 – 4 kg, niekedy až 30 kg</a:t>
            </a:r>
            <a:r>
              <a:rPr lang="sk-SK" sz="2600" dirty="0" smtClean="0"/>
              <a:t>,</a:t>
            </a:r>
          </a:p>
          <a:p>
            <a:r>
              <a:rPr lang="sk-SK" sz="2600" b="1" dirty="0" smtClean="0">
                <a:solidFill>
                  <a:srgbClr val="0000FF"/>
                </a:solidFill>
              </a:rPr>
              <a:t>uloví </a:t>
            </a:r>
            <a:r>
              <a:rPr lang="sk-SK" sz="2600" b="1" dirty="0">
                <a:solidFill>
                  <a:srgbClr val="0000FF"/>
                </a:solidFill>
              </a:rPr>
              <a:t>aj </a:t>
            </a:r>
            <a:r>
              <a:rPr lang="sk-SK" sz="2600" b="1" dirty="0" smtClean="0">
                <a:solidFill>
                  <a:srgbClr val="0000FF"/>
                </a:solidFill>
              </a:rPr>
              <a:t>veľkú korisť,</a:t>
            </a:r>
            <a:endParaRPr lang="sk-SK" sz="2600" dirty="0">
              <a:solidFill>
                <a:srgbClr val="0000FF"/>
              </a:solidFill>
            </a:endParaRPr>
          </a:p>
          <a:p>
            <a:r>
              <a:rPr lang="sk-SK" sz="2600" dirty="0" smtClean="0">
                <a:hlinkClick r:id="rId2"/>
              </a:rPr>
              <a:t>https</a:t>
            </a:r>
            <a:r>
              <a:rPr lang="sk-SK" sz="2600" dirty="0">
                <a:hlinkClick r:id="rId2"/>
              </a:rPr>
              <a:t>://www.youtube.com/watch?v=YptpM7dv3lg</a:t>
            </a:r>
            <a:r>
              <a:rPr lang="sk-SK" sz="2600" dirty="0"/>
              <a:t> </a:t>
            </a:r>
          </a:p>
          <a:p>
            <a:r>
              <a:rPr lang="sk-SK" sz="2600" b="1" dirty="0" smtClean="0">
                <a:solidFill>
                  <a:srgbClr val="0000FF"/>
                </a:solidFill>
              </a:rPr>
              <a:t>živí sa rybami</a:t>
            </a:r>
            <a:r>
              <a:rPr lang="sk-SK" sz="2600" b="1" dirty="0">
                <a:solidFill>
                  <a:srgbClr val="0000FF"/>
                </a:solidFill>
              </a:rPr>
              <a:t>, </a:t>
            </a:r>
            <a:r>
              <a:rPr lang="sk-SK" sz="2600" b="1" dirty="0" smtClean="0">
                <a:solidFill>
                  <a:srgbClr val="0000FF"/>
                </a:solidFill>
              </a:rPr>
              <a:t>inými stavovcami –</a:t>
            </a:r>
            <a:r>
              <a:rPr lang="sk-SK" sz="2600" b="1" u="sng" dirty="0" smtClean="0">
                <a:solidFill>
                  <a:srgbClr val="0000FF"/>
                </a:solidFill>
              </a:rPr>
              <a:t> je mäsožravá,</a:t>
            </a:r>
            <a:endParaRPr lang="sk-SK" sz="2600" b="1" u="sng" dirty="0">
              <a:solidFill>
                <a:srgbClr val="0000FF"/>
              </a:solidFill>
            </a:endParaRPr>
          </a:p>
          <a:p>
            <a:r>
              <a:rPr lang="sk-SK" sz="2600" dirty="0"/>
              <a:t>r</a:t>
            </a:r>
            <a:r>
              <a:rPr lang="sk-SK" sz="2600" dirty="0" smtClean="0"/>
              <a:t>ozmnožuje sa </a:t>
            </a:r>
            <a:r>
              <a:rPr lang="sk-SK" sz="2600" dirty="0"/>
              <a:t>v plytkej vode, kde je veľa </a:t>
            </a:r>
            <a:r>
              <a:rPr lang="sk-SK" sz="2600" dirty="0" smtClean="0"/>
              <a:t>rastlín,</a:t>
            </a:r>
          </a:p>
          <a:p>
            <a:pPr marL="114300" indent="0">
              <a:buNone/>
            </a:pPr>
            <a:r>
              <a:rPr lang="sk-SK" sz="2600" b="1" dirty="0" smtClean="0">
                <a:solidFill>
                  <a:srgbClr val="000000"/>
                </a:solidFill>
              </a:rPr>
              <a:t>Časti tela:</a:t>
            </a:r>
          </a:p>
          <a:p>
            <a:r>
              <a:rPr lang="sk-SK" sz="2600" dirty="0" smtClean="0">
                <a:solidFill>
                  <a:srgbClr val="000000"/>
                </a:solidFill>
              </a:rPr>
              <a:t>má </a:t>
            </a:r>
            <a:r>
              <a:rPr lang="sk-SK" sz="2600" dirty="0">
                <a:solidFill>
                  <a:srgbClr val="000000"/>
                </a:solidFill>
              </a:rPr>
              <a:t>veľkú hlavu, chrbtová a análna plutva je ďaleko </a:t>
            </a:r>
            <a:r>
              <a:rPr lang="sk-SK" sz="2600" dirty="0" smtClean="0">
                <a:solidFill>
                  <a:srgbClr val="000000"/>
                </a:solidFill>
              </a:rPr>
              <a:t>vzadu.</a:t>
            </a:r>
          </a:p>
          <a:p>
            <a:r>
              <a:rPr lang="sk-SK" sz="2600" dirty="0" smtClean="0">
                <a:solidFill>
                  <a:srgbClr val="000000"/>
                </a:solidFill>
              </a:rPr>
              <a:t>veľké </a:t>
            </a:r>
            <a:r>
              <a:rPr lang="sk-SK" sz="2600" dirty="0">
                <a:solidFill>
                  <a:srgbClr val="000000"/>
                </a:solidFill>
              </a:rPr>
              <a:t>oči a ústa so silnými zubami, ktorých je vyše 700.</a:t>
            </a:r>
            <a:r>
              <a:rPr lang="sk-SK" sz="2600" dirty="0" smtClean="0"/>
              <a:t>  </a:t>
            </a:r>
            <a:endParaRPr lang="sk-SK" sz="2600" dirty="0"/>
          </a:p>
          <a:p>
            <a:endParaRPr lang="sk-SK" sz="2600" dirty="0"/>
          </a:p>
        </p:txBody>
      </p:sp>
      <p:pic>
        <p:nvPicPr>
          <p:cNvPr id="4098" name="Picture 2" descr="VÃ½sledok vyhÄ¾adÃ¡vania obrÃ¡zkov pre dopyt Å¡Å¥uka obyÄajnÃ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2278" y="620688"/>
            <a:ext cx="236220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62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Význam rýb pre človeka: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00FF"/>
                </a:solidFill>
              </a:rPr>
              <a:t>zdroj potravy,</a:t>
            </a:r>
          </a:p>
          <a:p>
            <a:r>
              <a:rPr lang="sk-SK" dirty="0"/>
              <a:t>o</a:t>
            </a:r>
            <a:r>
              <a:rPr lang="sk-SK" dirty="0" smtClean="0"/>
              <a:t>krem našich rýb </a:t>
            </a:r>
            <a:r>
              <a:rPr lang="sk-SK" b="1" dirty="0" smtClean="0">
                <a:solidFill>
                  <a:srgbClr val="0000FF"/>
                </a:solidFill>
              </a:rPr>
              <a:t>jeme aj morské </a:t>
            </a:r>
            <a:r>
              <a:rPr lang="sk-SK" b="1" dirty="0">
                <a:solidFill>
                  <a:srgbClr val="0000FF"/>
                </a:solidFill>
              </a:rPr>
              <a:t>ryby</a:t>
            </a:r>
            <a:r>
              <a:rPr lang="sk-SK" dirty="0"/>
              <a:t>, napríklad slede, makrely, tuniaky, sardinky. </a:t>
            </a:r>
          </a:p>
          <a:p>
            <a:r>
              <a:rPr lang="sk-SK" b="1" dirty="0">
                <a:solidFill>
                  <a:srgbClr val="0000FF"/>
                </a:solidFill>
              </a:rPr>
              <a:t>Rybacie mäso je ľahko stráviteľné a chutné, obsahuje bielkoviny, vitamíny A </a:t>
            </a:r>
            <a:r>
              <a:rPr lang="sk-SK" b="1" dirty="0" err="1">
                <a:solidFill>
                  <a:srgbClr val="0000FF"/>
                </a:solidFill>
              </a:rPr>
              <a:t>a</a:t>
            </a:r>
            <a:r>
              <a:rPr lang="sk-SK" b="1" dirty="0">
                <a:solidFill>
                  <a:srgbClr val="0000FF"/>
                </a:solidFill>
              </a:rPr>
              <a:t> D.</a:t>
            </a:r>
          </a:p>
          <a:p>
            <a:endParaRPr lang="sk-SK" dirty="0"/>
          </a:p>
        </p:txBody>
      </p:sp>
      <p:pic>
        <p:nvPicPr>
          <p:cNvPr id="7170" name="Picture 2" descr="VÃ½sledok vyhÄ¾adÃ¡vania obrÃ¡zkov pre dopyt kapor jed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7" y="3642100"/>
            <a:ext cx="5040559" cy="282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72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  za   pozornosť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>
          <a:xfrm>
            <a:off x="722313" y="3573016"/>
            <a:ext cx="6135687" cy="1913385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>
                <a:hlinkClick r:id="rId2"/>
              </a:rPr>
              <a:t>http://referaty.atlas.sk/prirodne-vedy/biologia-a-geologia/51247/kapor-obycajny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http://www.oskole.sk/?id_cat=15&amp;clanok=1172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http://www.prelovca.sk/o-rybarstve/stuka-obycajna/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5"/>
              </a:rPr>
              <a:t>http://www.akonaryby.sk/atlas-ryb/stuka-obycajna/</a:t>
            </a:r>
            <a:r>
              <a:rPr lang="sk-SK" dirty="0" smtClean="0"/>
              <a:t> </a:t>
            </a:r>
          </a:p>
          <a:p>
            <a:r>
              <a:rPr lang="sk-SK" dirty="0" smtClean="0"/>
              <a:t>Obrázky – </a:t>
            </a:r>
            <a:r>
              <a:rPr lang="sk-SK" dirty="0" err="1" smtClean="0">
                <a:hlinkClick r:id="rId6"/>
              </a:rPr>
              <a:t>www.google.sk</a:t>
            </a:r>
            <a:endParaRPr lang="sk-SK" dirty="0" smtClean="0"/>
          </a:p>
          <a:p>
            <a:r>
              <a:rPr lang="sk-SK" dirty="0" smtClean="0"/>
              <a:t>Videá – </a:t>
            </a:r>
            <a:r>
              <a:rPr lang="sk-SK" dirty="0" err="1" smtClean="0">
                <a:hlinkClick r:id="rId7"/>
              </a:rPr>
              <a:t>www.youtube.com</a:t>
            </a:r>
            <a:r>
              <a:rPr lang="sk-SK" smtClean="0"/>
              <a:t> 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91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usediace">
  <a:themeElements>
    <a:clrScheme name="Susediac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ediac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450</TotalTime>
  <Words>334</Words>
  <Application>Microsoft Office PowerPoint</Application>
  <PresentationFormat>Předvádění na obrazovce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Susediace</vt:lpstr>
      <vt:lpstr>Ryby</vt:lpstr>
      <vt:lpstr>Kapor obyčajný</vt:lpstr>
      <vt:lpstr>Rozmnožovanie</vt:lpstr>
      <vt:lpstr>Život  kapra...</vt:lpstr>
      <vt:lpstr>Snímek 5</vt:lpstr>
      <vt:lpstr>Snímek 6</vt:lpstr>
      <vt:lpstr>Šťuka obyčajná</vt:lpstr>
      <vt:lpstr>Význam rýb pre človeka:</vt:lpstr>
      <vt:lpstr>Ďakujem   za  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Ryby Kapor obyčajný, šťuka obyčajná.</dc:title>
  <dc:creator>Gitka</dc:creator>
  <cp:lastModifiedBy>Fero</cp:lastModifiedBy>
  <cp:revision>23</cp:revision>
  <dcterms:created xsi:type="dcterms:W3CDTF">2018-04-18T08:11:09Z</dcterms:created>
  <dcterms:modified xsi:type="dcterms:W3CDTF">2020-04-20T10:57:50Z</dcterms:modified>
</cp:coreProperties>
</file>