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9" r:id="rId9"/>
    <p:sldId id="276" r:id="rId10"/>
    <p:sldId id="277" r:id="rId11"/>
    <p:sldId id="278" r:id="rId12"/>
    <p:sldId id="280" r:id="rId13"/>
    <p:sldId id="281" r:id="rId14"/>
    <p:sldId id="282" r:id="rId15"/>
  </p:sldIdLst>
  <p:sldSz cx="9144000" cy="6858000" type="screen4x3"/>
  <p:notesSz cx="6888163" cy="100203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4D51B-A63A-43A0-AB63-1A8A4A1C2D5E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DE410-8111-4574-A0DB-369686ED1E3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13294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1B83D-3936-4165-B0C5-22EA2B11F4BB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54BC7-A679-4F5D-916E-2D9ACE723C97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1843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4BC7-A679-4F5D-916E-2D9ACE723C97}" type="slidenum">
              <a:rPr lang="sk-SK" smtClean="0"/>
              <a:pPr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92997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54BC7-A679-4F5D-916E-2D9ACE723C97}" type="slidenum">
              <a:rPr lang="sk-SK" smtClean="0"/>
              <a:pPr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81170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9C88-6610-45BF-989D-BFDC902D885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7270-B1DF-47D8-BD25-E75A4D65C9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8888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9C88-6610-45BF-989D-BFDC902D885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7270-B1DF-47D8-BD25-E75A4D65C9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0281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9C88-6610-45BF-989D-BFDC902D885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7270-B1DF-47D8-BD25-E75A4D65C9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4634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9C88-6610-45BF-989D-BFDC902D885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7270-B1DF-47D8-BD25-E75A4D65C9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39005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9C88-6610-45BF-989D-BFDC902D885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7270-B1DF-47D8-BD25-E75A4D65C9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47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9C88-6610-45BF-989D-BFDC902D885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7270-B1DF-47D8-BD25-E75A4D65C9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9813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9C88-6610-45BF-989D-BFDC902D885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7270-B1DF-47D8-BD25-E75A4D65C9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174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9C88-6610-45BF-989D-BFDC902D885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7270-B1DF-47D8-BD25-E75A4D65C9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72957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9C88-6610-45BF-989D-BFDC902D885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7270-B1DF-47D8-BD25-E75A4D65C9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604918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9C88-6610-45BF-989D-BFDC902D885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7270-B1DF-47D8-BD25-E75A4D65C9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1476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9C88-6610-45BF-989D-BFDC902D885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F7270-B1DF-47D8-BD25-E75A4D65C9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6497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9C88-6610-45BF-989D-BFDC902D8858}" type="datetimeFigureOut">
              <a:rPr lang="sk-SK" smtClean="0"/>
              <a:pPr/>
              <a:t>21. 4. 2020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F7270-B1DF-47D8-BD25-E75A4D65C936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8207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gif"/><Relationship Id="rId4" Type="http://schemas.openxmlformats.org/officeDocument/2006/relationships/hyperlink" Target="https://www.youtube.com/watch?v=Q7L0lXssDE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10" Type="http://schemas.microsoft.com/office/2007/relationships/hdphoto" Target="../media/hdphoto1.wdp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8"/>
          <p:cNvSpPr/>
          <p:nvPr/>
        </p:nvSpPr>
        <p:spPr>
          <a:xfrm>
            <a:off x="413967" y="287131"/>
            <a:ext cx="2143600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rýchly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85074" y="1412776"/>
            <a:ext cx="2845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 smtClean="0"/>
              <a:t>vyznačujúci sa rýchlosťou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 smtClean="0"/>
              <a:t>bystrý</a:t>
            </a:r>
            <a:endParaRPr lang="sk-SK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sk-SK" dirty="0" smtClean="0"/>
              <a:t> okamžitý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 smtClean="0"/>
              <a:t>expresný</a:t>
            </a:r>
            <a:endParaRPr lang="sk-SK" dirty="0"/>
          </a:p>
        </p:txBody>
      </p:sp>
      <p:sp>
        <p:nvSpPr>
          <p:cNvPr id="6" name="TextovéPole 5"/>
          <p:cNvSpPr txBox="1"/>
          <p:nvPr/>
        </p:nvSpPr>
        <p:spPr>
          <a:xfrm>
            <a:off x="6335947" y="116632"/>
            <a:ext cx="10013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rýchlik</a:t>
            </a:r>
            <a:endParaRPr lang="sk-SK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62189" y="5485581"/>
            <a:ext cx="1543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b="1" dirty="0" smtClean="0"/>
              <a:t>stenografia</a:t>
            </a:r>
          </a:p>
          <a:p>
            <a:r>
              <a:rPr lang="sk-SK" dirty="0" smtClean="0"/>
              <a:t> rýchly zápis </a:t>
            </a:r>
          </a:p>
          <a:p>
            <a:r>
              <a:rPr lang="sk-SK" dirty="0"/>
              <a:t> </a:t>
            </a:r>
            <a:r>
              <a:rPr lang="sk-SK" dirty="0" smtClean="0"/>
              <a:t> informácií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052288" y="1538312"/>
            <a:ext cx="165898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sk-SK" sz="2400" dirty="0" smtClean="0"/>
              <a:t>rýchlil /a/o</a:t>
            </a:r>
            <a:endParaRPr lang="sk-SK" sz="2400" dirty="0"/>
          </a:p>
        </p:txBody>
      </p:sp>
      <p:pic>
        <p:nvPicPr>
          <p:cNvPr id="3" name="Picture 2" descr=" 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342"/>
          <a:stretch/>
        </p:blipFill>
        <p:spPr bwMode="auto">
          <a:xfrm>
            <a:off x="2699792" y="98486"/>
            <a:ext cx="3349768" cy="134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ovéPole 34"/>
          <p:cNvSpPr txBox="1"/>
          <p:nvPr/>
        </p:nvSpPr>
        <p:spPr>
          <a:xfrm>
            <a:off x="6084168" y="650853"/>
            <a:ext cx="136774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/>
              <a:t>v</a:t>
            </a:r>
            <a:r>
              <a:rPr lang="sk-SK" sz="2400" dirty="0" smtClean="0"/>
              <a:t> rýchliku</a:t>
            </a:r>
            <a:endParaRPr lang="sk-SK" sz="2400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7524328" y="650852"/>
            <a:ext cx="158729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s rýchlikom</a:t>
            </a:r>
            <a:endParaRPr lang="sk-SK" sz="2400" dirty="0"/>
          </a:p>
        </p:txBody>
      </p:sp>
      <p:pic>
        <p:nvPicPr>
          <p:cNvPr id="4" name="Picture 4" descr="Výsledok vyhľadávania obrázkov pre dopyt bežec v ciel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56" t="32921" r="28766" b="4498"/>
          <a:stretch/>
        </p:blipFill>
        <p:spPr bwMode="auto">
          <a:xfrm>
            <a:off x="4789577" y="1554588"/>
            <a:ext cx="1546370" cy="155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ovéPole 43"/>
          <p:cNvSpPr txBox="1"/>
          <p:nvPr/>
        </p:nvSpPr>
        <p:spPr>
          <a:xfrm>
            <a:off x="3130597" y="2613105"/>
            <a:ext cx="15928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najrýchlejší</a:t>
            </a:r>
            <a:endParaRPr lang="sk-SK" sz="2400" dirty="0"/>
          </a:p>
        </p:txBody>
      </p:sp>
      <p:sp>
        <p:nvSpPr>
          <p:cNvPr id="46" name="TextovéPole 45"/>
          <p:cNvSpPr txBox="1"/>
          <p:nvPr/>
        </p:nvSpPr>
        <p:spPr>
          <a:xfrm>
            <a:off x="6373359" y="2101591"/>
            <a:ext cx="12447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rýchlosť</a:t>
            </a:r>
            <a:endParaRPr lang="sk-SK" sz="2400" dirty="0"/>
          </a:p>
        </p:txBody>
      </p:sp>
      <p:pic>
        <p:nvPicPr>
          <p:cNvPr id="9" name="Picture 8" descr="Výsledok vyhľadávania obrázkov pre dopyt rýchločistiare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269" y="3303759"/>
            <a:ext cx="2087201" cy="15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ovéPole 48"/>
          <p:cNvSpPr txBox="1"/>
          <p:nvPr/>
        </p:nvSpPr>
        <p:spPr>
          <a:xfrm>
            <a:off x="2619380" y="3297099"/>
            <a:ext cx="207909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rýchločistiareň</a:t>
            </a:r>
            <a:endParaRPr lang="sk-SK" sz="2400" dirty="0"/>
          </a:p>
        </p:txBody>
      </p:sp>
      <p:pic>
        <p:nvPicPr>
          <p:cNvPr id="10" name="Picture 10" descr="Súvisiaci obrázo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452" y="3259043"/>
            <a:ext cx="1215400" cy="121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ovéPole 50"/>
          <p:cNvSpPr txBox="1"/>
          <p:nvPr/>
        </p:nvSpPr>
        <p:spPr>
          <a:xfrm>
            <a:off x="5883732" y="3270781"/>
            <a:ext cx="271221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err="1" smtClean="0"/>
              <a:t>rýchlovarná</a:t>
            </a:r>
            <a:r>
              <a:rPr lang="sk-SK" sz="2400" dirty="0" smtClean="0"/>
              <a:t> kanvica</a:t>
            </a:r>
            <a:endParaRPr lang="sk-SK" sz="2400" dirty="0"/>
          </a:p>
        </p:txBody>
      </p:sp>
      <p:sp>
        <p:nvSpPr>
          <p:cNvPr id="53" name="TextovéPole 52"/>
          <p:cNvSpPr txBox="1"/>
          <p:nvPr/>
        </p:nvSpPr>
        <p:spPr>
          <a:xfrm>
            <a:off x="5883732" y="3866743"/>
            <a:ext cx="161108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rýchlovarič</a:t>
            </a:r>
            <a:endParaRPr lang="sk-SK" sz="2400" dirty="0"/>
          </a:p>
        </p:txBody>
      </p:sp>
      <p:pic>
        <p:nvPicPr>
          <p:cNvPr id="1038" name="Picture 14" descr="Výsledok vyhľadávania obrázkov pre dopyt stenograf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2323" y="480752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ovéPole 53"/>
          <p:cNvSpPr txBox="1"/>
          <p:nvPr/>
        </p:nvSpPr>
        <p:spPr>
          <a:xfrm>
            <a:off x="7221085" y="4825889"/>
            <a:ext cx="13748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rýchlopis</a:t>
            </a:r>
            <a:endParaRPr lang="sk-SK" sz="2400" dirty="0"/>
          </a:p>
        </p:txBody>
      </p:sp>
      <p:sp>
        <p:nvSpPr>
          <p:cNvPr id="55" name="TextovéPole 54"/>
          <p:cNvSpPr txBox="1"/>
          <p:nvPr/>
        </p:nvSpPr>
        <p:spPr>
          <a:xfrm>
            <a:off x="7587638" y="117264"/>
            <a:ext cx="144885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rýchlovlak</a:t>
            </a:r>
            <a:endParaRPr lang="sk-SK" sz="2400" dirty="0"/>
          </a:p>
        </p:txBody>
      </p:sp>
      <p:pic>
        <p:nvPicPr>
          <p:cNvPr id="1040" name="Picture 16" descr="Výsledok vyhľadávania obrázkov pre dopyt rýchlokorčuľovani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074" y="5129474"/>
            <a:ext cx="1993819" cy="12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ovéPole 55"/>
          <p:cNvSpPr txBox="1"/>
          <p:nvPr/>
        </p:nvSpPr>
        <p:spPr>
          <a:xfrm>
            <a:off x="2349466" y="5287554"/>
            <a:ext cx="261892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rýchlokorčuľovanie</a:t>
            </a:r>
            <a:endParaRPr lang="sk-SK" sz="2400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2378066" y="5862816"/>
            <a:ext cx="222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š</a:t>
            </a:r>
            <a:r>
              <a:rPr lang="sk-SK" dirty="0" smtClean="0"/>
              <a:t>portová disciplína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2500346" y="3790781"/>
            <a:ext cx="2287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 smtClean="0"/>
              <a:t>expresné, okamžité</a:t>
            </a:r>
          </a:p>
          <a:p>
            <a:r>
              <a:rPr lang="sk-SK" dirty="0" smtClean="0"/>
              <a:t>rýchle vyčistenie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802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8"/>
          <p:cNvSpPr/>
          <p:nvPr/>
        </p:nvSpPr>
        <p:spPr>
          <a:xfrm>
            <a:off x="467544" y="476672"/>
            <a:ext cx="1852302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hrýzť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Obdĺžnik 8"/>
          <p:cNvSpPr/>
          <p:nvPr/>
        </p:nvSpPr>
        <p:spPr>
          <a:xfrm>
            <a:off x="588993" y="5157176"/>
            <a:ext cx="2268250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ryšavý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66290" y="632875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m</a:t>
            </a:r>
            <a:r>
              <a:rPr lang="sk-SK" dirty="0" smtClean="0"/>
              <a:t>ajúci farbu hrdze</a:t>
            </a:r>
            <a:endParaRPr lang="sk-SK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1714" y="1711941"/>
            <a:ext cx="24985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z</a:t>
            </a:r>
            <a:r>
              <a:rPr lang="sk-SK" dirty="0" smtClean="0"/>
              <a:t>ubami rozomlieť, žuť</a:t>
            </a:r>
          </a:p>
          <a:p>
            <a:r>
              <a:rPr lang="sk-SK" dirty="0" smtClean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 smtClean="0"/>
              <a:t>trápiť,</a:t>
            </a:r>
          </a:p>
          <a:p>
            <a:endParaRPr lang="sk-SK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s</a:t>
            </a:r>
            <a:r>
              <a:rPr lang="sk-SK" dirty="0" smtClean="0"/>
              <a:t>pôsobovať svrbenie </a:t>
            </a:r>
            <a:endParaRPr lang="sk-SK" dirty="0"/>
          </a:p>
        </p:txBody>
      </p:sp>
      <p:pic>
        <p:nvPicPr>
          <p:cNvPr id="4098" name="Picture 2" descr="Výsledok vyhľadávania obrázkov pre dopyt sveter z ovčej vl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049" y="3490574"/>
            <a:ext cx="1080120" cy="129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Výsledok vyhľadávania obrázkov pre dopyt hrýzť jabl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Výsledok vyhľadávania obrázkov pre dopyt hrýzť jablk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8" descr="Výsledok vyhľadávania obrázkov pre dopyt ohryz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6" name="Picture 10" descr="Výsledok vyhľadávania obrázkov pre dopyt ohryzo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64" r="22719"/>
          <a:stretch/>
        </p:blipFill>
        <p:spPr bwMode="auto">
          <a:xfrm>
            <a:off x="2923061" y="441542"/>
            <a:ext cx="155322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384270" y="2002864"/>
            <a:ext cx="2759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v</a:t>
            </a:r>
            <a:r>
              <a:rPr lang="sk-SK" dirty="0" smtClean="0"/>
              <a:t>yčnievajúca časť hrtana</a:t>
            </a:r>
            <a:endParaRPr lang="sk-SK" dirty="0"/>
          </a:p>
        </p:txBody>
      </p:sp>
      <p:pic>
        <p:nvPicPr>
          <p:cNvPr id="4108" name="Picture 12" descr="Viete odhaliť muža na prvý pohľad? Takto sa správa rodený manipulátor alebo klamá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64" t="1740" r="28033" b="-1740"/>
          <a:stretch/>
        </p:blipFill>
        <p:spPr bwMode="auto">
          <a:xfrm>
            <a:off x="6588224" y="347783"/>
            <a:ext cx="1728192" cy="163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775970" y="1002627"/>
            <a:ext cx="130856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ohryzok</a:t>
            </a:r>
            <a:endParaRPr lang="sk-SK" sz="2400" dirty="0"/>
          </a:p>
        </p:txBody>
      </p:sp>
      <p:cxnSp>
        <p:nvCxnSpPr>
          <p:cNvPr id="11" name="Přímá spojnice se šipkou 10"/>
          <p:cNvCxnSpPr>
            <a:stCxn id="13" idx="1"/>
          </p:cNvCxnSpPr>
          <p:nvPr/>
        </p:nvCxnSpPr>
        <p:spPr>
          <a:xfrm flipH="1">
            <a:off x="3699674" y="1233460"/>
            <a:ext cx="1076296" cy="178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6084533" y="1269219"/>
            <a:ext cx="121177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1255108" y="3155528"/>
            <a:ext cx="1" cy="313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6" name="Picture 20" descr="Súvisiaci obráz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8638" y="3765834"/>
            <a:ext cx="1728192" cy="128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7727710" y="3171573"/>
            <a:ext cx="127329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hryzáky</a:t>
            </a:r>
            <a:endParaRPr lang="sk-SK" sz="2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4546948" y="1674461"/>
            <a:ext cx="188243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</a:t>
            </a:r>
            <a:r>
              <a:rPr lang="sk-SK" sz="2400" dirty="0" smtClean="0">
                <a:solidFill>
                  <a:srgbClr val="FF0000"/>
                </a:solidFill>
              </a:rPr>
              <a:t>za</a:t>
            </a:r>
            <a:r>
              <a:rPr lang="sk-SK" sz="2400" dirty="0" smtClean="0"/>
              <a:t>hryznúť sa</a:t>
            </a:r>
            <a:endParaRPr lang="sk-SK" sz="24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4644008" y="2306488"/>
            <a:ext cx="163128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</a:t>
            </a:r>
            <a:r>
              <a:rPr lang="sk-SK" sz="2400" dirty="0" smtClean="0">
                <a:solidFill>
                  <a:srgbClr val="FF0000"/>
                </a:solidFill>
              </a:rPr>
              <a:t>vy</a:t>
            </a:r>
            <a:r>
              <a:rPr lang="sk-SK" sz="2400" dirty="0" smtClean="0"/>
              <a:t>hryznúť </a:t>
            </a:r>
            <a:endParaRPr lang="sk-SK" sz="24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4546948" y="2850819"/>
            <a:ext cx="167436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</a:t>
            </a:r>
            <a:r>
              <a:rPr lang="sk-SK" sz="2400" dirty="0" smtClean="0">
                <a:solidFill>
                  <a:srgbClr val="FF0000"/>
                </a:solidFill>
              </a:rPr>
              <a:t>od</a:t>
            </a:r>
            <a:r>
              <a:rPr lang="sk-SK" sz="2400" dirty="0" smtClean="0"/>
              <a:t>hryznúť </a:t>
            </a:r>
            <a:endParaRPr lang="sk-SK" sz="24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6588224" y="3168600"/>
            <a:ext cx="107644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hryzie</a:t>
            </a:r>
            <a:endParaRPr lang="sk-SK" sz="24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4499274" y="3393568"/>
            <a:ext cx="176971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</a:t>
            </a:r>
            <a:r>
              <a:rPr lang="sk-SK" sz="2400" dirty="0" smtClean="0">
                <a:solidFill>
                  <a:srgbClr val="FF0000"/>
                </a:solidFill>
              </a:rPr>
              <a:t>pre</a:t>
            </a:r>
            <a:r>
              <a:rPr lang="sk-SK" sz="2400" dirty="0" smtClean="0"/>
              <a:t>hryznúť </a:t>
            </a:r>
            <a:endParaRPr lang="sk-SK" sz="2400" dirty="0"/>
          </a:p>
        </p:txBody>
      </p:sp>
      <p:pic>
        <p:nvPicPr>
          <p:cNvPr id="4118" name="Picture 22" descr="Výsledok vyhľadávania obrázkov pre dopyt ryšavé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525" y="5157176"/>
            <a:ext cx="1762125" cy="117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Přímá spojnice se šipkou 42"/>
          <p:cNvCxnSpPr/>
          <p:nvPr/>
        </p:nvCxnSpPr>
        <p:spPr>
          <a:xfrm>
            <a:off x="1390918" y="2445140"/>
            <a:ext cx="3667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se šipkou 44"/>
          <p:cNvCxnSpPr/>
          <p:nvPr/>
        </p:nvCxnSpPr>
        <p:spPr>
          <a:xfrm>
            <a:off x="1407508" y="3307928"/>
            <a:ext cx="1" cy="3134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1892119" y="2219772"/>
            <a:ext cx="258416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hrýzlo /svedomie/</a:t>
            </a:r>
            <a:endParaRPr lang="sk-SK" sz="2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4575145" y="3977367"/>
            <a:ext cx="144590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</a:t>
            </a:r>
            <a:r>
              <a:rPr lang="sk-SK" sz="2400" dirty="0" smtClean="0">
                <a:solidFill>
                  <a:srgbClr val="FF0000"/>
                </a:solidFill>
              </a:rPr>
              <a:t>pre</a:t>
            </a:r>
            <a:r>
              <a:rPr lang="sk-SK" sz="2400" dirty="0" smtClean="0"/>
              <a:t>hrýzť </a:t>
            </a:r>
            <a:endParaRPr lang="sk-SK" sz="24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4575145" y="4559132"/>
            <a:ext cx="157254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</a:t>
            </a:r>
            <a:r>
              <a:rPr lang="sk-SK" sz="2400" dirty="0" smtClean="0">
                <a:solidFill>
                  <a:srgbClr val="FF0000"/>
                </a:solidFill>
              </a:rPr>
              <a:t>pre</a:t>
            </a:r>
            <a:r>
              <a:rPr lang="sk-SK" sz="2400" dirty="0" smtClean="0"/>
              <a:t>hrýzlo </a:t>
            </a:r>
            <a:endParaRPr lang="sk-SK" sz="24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4833806" y="5203342"/>
            <a:ext cx="125072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ryšavec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26730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8"/>
          <p:cNvSpPr/>
          <p:nvPr/>
        </p:nvSpPr>
        <p:spPr>
          <a:xfrm>
            <a:off x="578469" y="476672"/>
            <a:ext cx="1758366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rýdzi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60428" y="1700808"/>
            <a:ext cx="21707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č</a:t>
            </a:r>
            <a:r>
              <a:rPr lang="sk-SK" dirty="0" smtClean="0"/>
              <a:t>íry, čistý, pravý, </a:t>
            </a:r>
          </a:p>
          <a:p>
            <a:r>
              <a:rPr lang="sk-SK" dirty="0"/>
              <a:t> </a:t>
            </a:r>
            <a:r>
              <a:rPr lang="sk-SK" dirty="0" smtClean="0"/>
              <a:t>    skutočný, ozajstný,</a:t>
            </a:r>
          </a:p>
          <a:p>
            <a:r>
              <a:rPr lang="sk-SK" dirty="0"/>
              <a:t> </a:t>
            </a:r>
            <a:r>
              <a:rPr lang="sk-SK" dirty="0" smtClean="0"/>
              <a:t>   čestný, ušľachtilý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572000" y="383395"/>
            <a:ext cx="216469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z rýdzeho zlata</a:t>
            </a:r>
            <a:endParaRPr lang="sk-SK" sz="2400" dirty="0"/>
          </a:p>
        </p:txBody>
      </p:sp>
      <p:pic>
        <p:nvPicPr>
          <p:cNvPr id="1026" name="Picture 2" descr="Výsledok vyhľadávania obrázkov pre dopyt z rýdzeho zl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1205" y="368863"/>
            <a:ext cx="1706371" cy="95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82411" y="1012086"/>
            <a:ext cx="194982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 rýdzosť zlata</a:t>
            </a:r>
            <a:endParaRPr lang="sk-SK" sz="2400" dirty="0"/>
          </a:p>
        </p:txBody>
      </p:sp>
      <p:sp>
        <p:nvSpPr>
          <p:cNvPr id="5" name="AutoShape 4" descr="Výsledok vyhľadávania obrázkov pre dopyt spevokol chlapčensk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Výsledok vyhľadávania obrázkov pre dopyt spevokol chlapčensk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8" descr="spevokol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6" name="Picture 12" descr="Výsledok vyhľadávania obrázkov pre dopyt viliamzáborsk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1213" y="1700807"/>
            <a:ext cx="923330" cy="13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611746" y="1700808"/>
            <a:ext cx="279557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 rýdzou slovenčinou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639935" y="2641063"/>
            <a:ext cx="234673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 rýdzo slovensky</a:t>
            </a:r>
            <a:endParaRPr lang="sk-SK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611746" y="2261438"/>
            <a:ext cx="389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400" dirty="0">
                <a:hlinkClick r:id="rId4"/>
              </a:rPr>
              <a:t>https://</a:t>
            </a:r>
            <a:r>
              <a:rPr lang="sk-SK" sz="1400" dirty="0" smtClean="0">
                <a:hlinkClick r:id="rId4"/>
              </a:rPr>
              <a:t>www.youtube.com/watch?v=Q7L0lXssDEM</a:t>
            </a:r>
            <a:endParaRPr lang="sk-SK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99792" y="53938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   pohľad</a:t>
            </a:r>
            <a:endParaRPr lang="sk-SK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775112" y="827420"/>
            <a:ext cx="88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  človek</a:t>
            </a:r>
            <a:endParaRPr lang="sk-SK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838419" y="1144713"/>
            <a:ext cx="56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zrak</a:t>
            </a:r>
            <a:endParaRPr lang="sk-SK" dirty="0"/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2531150" y="661338"/>
            <a:ext cx="243962" cy="190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1" idx="1"/>
          </p:cNvCxnSpPr>
          <p:nvPr/>
        </p:nvCxnSpPr>
        <p:spPr>
          <a:xfrm>
            <a:off x="2531150" y="1012086"/>
            <a:ext cx="243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2531150" y="1205434"/>
            <a:ext cx="243962" cy="123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2838419" y="188640"/>
            <a:ext cx="846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úmysel</a:t>
            </a:r>
            <a:endParaRPr lang="sk-SK" dirty="0"/>
          </a:p>
        </p:txBody>
      </p:sp>
      <p:cxnSp>
        <p:nvCxnSpPr>
          <p:cNvPr id="23" name="Přímá spojnice se šipkou 22"/>
          <p:cNvCxnSpPr>
            <a:endCxn id="21" idx="1"/>
          </p:cNvCxnSpPr>
          <p:nvPr/>
        </p:nvCxnSpPr>
        <p:spPr>
          <a:xfrm flipV="1">
            <a:off x="2531150" y="373306"/>
            <a:ext cx="307269" cy="247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ĺžnik 8"/>
          <p:cNvSpPr/>
          <p:nvPr/>
        </p:nvSpPr>
        <p:spPr>
          <a:xfrm>
            <a:off x="529452" y="4004356"/>
            <a:ext cx="1470467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rým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5215537" y="3731840"/>
            <a:ext cx="1375698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5400" b="1" dirty="0" smtClean="0">
                <a:solidFill>
                  <a:schemeClr val="tx1"/>
                </a:solidFill>
              </a:rPr>
              <a:t>Rím</a:t>
            </a:r>
            <a:endParaRPr lang="sk-SK" sz="5400" b="1" dirty="0">
              <a:solidFill>
                <a:schemeClr val="tx1"/>
              </a:solidFill>
            </a:endParaRPr>
          </a:p>
        </p:txBody>
      </p:sp>
      <p:pic>
        <p:nvPicPr>
          <p:cNvPr id="1038" name="Picture 14" descr="Výsledok vyhľadávania obrázkov pre dopyt taliansko rím map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8657" y="3731840"/>
            <a:ext cx="2351466" cy="22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24"/>
          <p:cNvCxnSpPr/>
          <p:nvPr/>
        </p:nvCxnSpPr>
        <p:spPr>
          <a:xfrm>
            <a:off x="7804390" y="4281356"/>
            <a:ext cx="29600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332663" y="5051221"/>
            <a:ext cx="21984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l-PL" dirty="0"/>
              <a:t>je zvuková </a:t>
            </a:r>
            <a:r>
              <a:rPr lang="pl-PL" dirty="0" smtClean="0"/>
              <a:t>zhoda</a:t>
            </a:r>
          </a:p>
          <a:p>
            <a:r>
              <a:rPr lang="pl-PL" dirty="0" smtClean="0"/>
              <a:t> </a:t>
            </a:r>
            <a:r>
              <a:rPr lang="pl-PL" dirty="0"/>
              <a:t>slabík na konci </a:t>
            </a:r>
            <a:r>
              <a:rPr lang="pl-PL" dirty="0" smtClean="0"/>
              <a:t>verša</a:t>
            </a:r>
            <a:r>
              <a:rPr lang="pl-PL" dirty="0"/>
              <a:t> </a:t>
            </a:r>
            <a:br>
              <a:rPr lang="pl-PL" dirty="0"/>
            </a:br>
            <a:endParaRPr lang="sk-SK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3275811" y="4281356"/>
            <a:ext cx="122418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rýmovať</a:t>
            </a:r>
            <a:endParaRPr lang="sk-SK" sz="24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111083" y="5349839"/>
            <a:ext cx="15327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rýmovačka</a:t>
            </a:r>
            <a:endParaRPr lang="sk-SK" sz="2400" dirty="0"/>
          </a:p>
        </p:txBody>
      </p:sp>
      <p:pic>
        <p:nvPicPr>
          <p:cNvPr id="1042" name="Picture 18" descr="Výsledok vyhľadávania obrázkov pre dopyt rí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29"/>
          <a:stretch/>
        </p:blipFill>
        <p:spPr bwMode="auto">
          <a:xfrm>
            <a:off x="5880894" y="4857328"/>
            <a:ext cx="1774412" cy="144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ovéPole 36"/>
          <p:cNvSpPr txBox="1"/>
          <p:nvPr/>
        </p:nvSpPr>
        <p:spPr>
          <a:xfrm>
            <a:off x="3121541" y="5842351"/>
            <a:ext cx="14169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rýmovaný</a:t>
            </a:r>
            <a:endParaRPr lang="sk-SK" sz="24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3119154" y="4797152"/>
            <a:ext cx="134601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z</a:t>
            </a:r>
            <a:r>
              <a:rPr lang="sk-SK" sz="2400" dirty="0" smtClean="0"/>
              <a:t>rýmovať</a:t>
            </a:r>
            <a:endParaRPr lang="sk-SK" sz="2400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6628657" y="1700806"/>
            <a:ext cx="92313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rýdzik</a:t>
            </a:r>
            <a:endParaRPr lang="sk-SK" sz="2400" dirty="0"/>
          </a:p>
        </p:txBody>
      </p:sp>
      <p:pic>
        <p:nvPicPr>
          <p:cNvPr id="1044" name="Picture 20" descr="Výsledok vyhľadávania obrázkov pre dopyt rýdzi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49" t="4430" r="15610" b="8626"/>
          <a:stretch/>
        </p:blipFill>
        <p:spPr bwMode="auto">
          <a:xfrm>
            <a:off x="7643907" y="1700808"/>
            <a:ext cx="1294690" cy="108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036116" y="3085802"/>
            <a:ext cx="165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Viliam </a:t>
            </a:r>
            <a:r>
              <a:rPr lang="sk-SK" dirty="0" err="1" smtClean="0"/>
              <a:t>Záborský</a:t>
            </a:r>
            <a:endParaRPr lang="sk-SK" dirty="0" smtClean="0"/>
          </a:p>
          <a:p>
            <a:r>
              <a:rPr lang="sk-SK" dirty="0"/>
              <a:t>h</a:t>
            </a:r>
            <a:r>
              <a:rPr lang="sk-SK" dirty="0" smtClean="0"/>
              <a:t>erec- recitátor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3229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ýsledok vyhľadávania obrázkov pre dopyt výkres ry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4227" y="3235282"/>
            <a:ext cx="1382807" cy="178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8"/>
          <p:cNvSpPr/>
          <p:nvPr/>
        </p:nvSpPr>
        <p:spPr>
          <a:xfrm>
            <a:off x="254516" y="212447"/>
            <a:ext cx="4437048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trýc </a:t>
            </a:r>
            <a:r>
              <a:rPr lang="sk-SK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strýko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195969" y="389243"/>
            <a:ext cx="96173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stryná</a:t>
            </a:r>
            <a:endParaRPr lang="sk-SK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90773" y="391318"/>
            <a:ext cx="106926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strýčko</a:t>
            </a:r>
            <a:endParaRPr lang="sk-SK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53960" y="405173"/>
            <a:ext cx="109594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strynka</a:t>
            </a:r>
            <a:endParaRPr lang="sk-SK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33839" y="1228110"/>
            <a:ext cx="142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o</a:t>
            </a:r>
            <a:r>
              <a:rPr lang="sk-SK" dirty="0" smtClean="0"/>
              <a:t>tcov brat</a:t>
            </a:r>
            <a:endParaRPr lang="sk-SK" dirty="0"/>
          </a:p>
        </p:txBody>
      </p:sp>
      <p:sp>
        <p:nvSpPr>
          <p:cNvPr id="7" name="Obdĺžnik 8"/>
          <p:cNvSpPr/>
          <p:nvPr/>
        </p:nvSpPr>
        <p:spPr>
          <a:xfrm>
            <a:off x="359757" y="1731016"/>
            <a:ext cx="1985608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rytier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2780928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b</a:t>
            </a:r>
            <a:r>
              <a:rPr lang="sk-SK" dirty="0" smtClean="0"/>
              <a:t>ojovník, ušľachtilý človek</a:t>
            </a:r>
            <a:endParaRPr lang="sk-SK" dirty="0"/>
          </a:p>
        </p:txBody>
      </p:sp>
      <p:pic>
        <p:nvPicPr>
          <p:cNvPr id="1026" name="Picture 2" descr="Výsledok vyhľadávania obrázkov pre dopyt ryti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4551" y="1374664"/>
            <a:ext cx="1206975" cy="172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905986" y="2103239"/>
            <a:ext cx="126278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rytiersky</a:t>
            </a:r>
            <a:endParaRPr lang="sk-SK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928699" y="2602886"/>
            <a:ext cx="126727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rytierske</a:t>
            </a:r>
            <a:endParaRPr lang="sk-SK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927270" y="1597442"/>
            <a:ext cx="9394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rytieri</a:t>
            </a:r>
            <a:endParaRPr lang="sk-SK" sz="2400" dirty="0"/>
          </a:p>
        </p:txBody>
      </p:sp>
      <p:sp>
        <p:nvSpPr>
          <p:cNvPr id="13" name="Obdĺžnik 8"/>
          <p:cNvSpPr/>
          <p:nvPr/>
        </p:nvSpPr>
        <p:spPr>
          <a:xfrm>
            <a:off x="332490" y="3266398"/>
            <a:ext cx="1146596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rys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639205" y="4272174"/>
            <a:ext cx="203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m</a:t>
            </a:r>
            <a:r>
              <a:rPr lang="sk-SK" dirty="0" smtClean="0"/>
              <a:t>ačkovitá šelma</a:t>
            </a:r>
            <a:endParaRPr lang="sk-SK" dirty="0"/>
          </a:p>
        </p:txBody>
      </p:sp>
      <p:pic>
        <p:nvPicPr>
          <p:cNvPr id="1028" name="Picture 4" descr="Výsledok vyhľadávania obrázkov pre dopyt rys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61" t="11716" r="4894" b="11472"/>
          <a:stretch/>
        </p:blipFill>
        <p:spPr bwMode="auto">
          <a:xfrm>
            <a:off x="1639206" y="3268752"/>
            <a:ext cx="1437144" cy="101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3252712" y="3268752"/>
            <a:ext cx="17830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rysia,- </a:t>
            </a:r>
            <a:r>
              <a:rPr lang="sk-SK" sz="2400" dirty="0" err="1" smtClean="0"/>
              <a:t>iu</a:t>
            </a:r>
            <a:r>
              <a:rPr lang="sk-SK" sz="2400" dirty="0" smtClean="0"/>
              <a:t>, </a:t>
            </a:r>
            <a:r>
              <a:rPr lang="sk-SK" sz="2400" dirty="0"/>
              <a:t>-</a:t>
            </a:r>
            <a:r>
              <a:rPr lang="sk-SK" sz="2400" dirty="0" err="1" smtClean="0"/>
              <a:t>ie</a:t>
            </a:r>
            <a:r>
              <a:rPr lang="sk-SK" sz="2400" dirty="0" smtClean="0"/>
              <a:t>,</a:t>
            </a:r>
            <a:endParaRPr lang="sk-SK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540900" y="4587794"/>
            <a:ext cx="106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 smtClean="0"/>
              <a:t>výkres</a:t>
            </a:r>
            <a:endParaRPr lang="sk-SK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882225" y="3284802"/>
            <a:ext cx="109626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rysovať</a:t>
            </a:r>
            <a:endParaRPr lang="sk-SK" sz="2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226939" y="3266398"/>
            <a:ext cx="62087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rysí</a:t>
            </a:r>
            <a:endParaRPr lang="sk-SK" sz="2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3279247" y="3820396"/>
            <a:ext cx="138429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err="1" smtClean="0"/>
              <a:t>rysíčatám</a:t>
            </a:r>
            <a:endParaRPr lang="sk-SK" sz="2400" dirty="0"/>
          </a:p>
        </p:txBody>
      </p:sp>
      <p:pic>
        <p:nvPicPr>
          <p:cNvPr id="1032" name="Picture 8" descr="http://www.goat.cz/VysokeTatry/Vrcholy/Rysy/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133"/>
          <a:stretch/>
        </p:blipFill>
        <p:spPr bwMode="auto">
          <a:xfrm>
            <a:off x="242735" y="4772460"/>
            <a:ext cx="4429910" cy="194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>
            <a:off x="1046630" y="4957126"/>
            <a:ext cx="861074" cy="3440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115616" y="4931876"/>
            <a:ext cx="61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Rysy</a:t>
            </a:r>
            <a:endParaRPr lang="sk-SK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2110816" y="5877272"/>
            <a:ext cx="2605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600" b="1" dirty="0" smtClean="0">
                <a:solidFill>
                  <a:schemeClr val="bg1"/>
                </a:solidFill>
              </a:rPr>
              <a:t>Vysoké Tatry</a:t>
            </a:r>
            <a:endParaRPr lang="sk-SK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2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8"/>
          <p:cNvSpPr/>
          <p:nvPr/>
        </p:nvSpPr>
        <p:spPr>
          <a:xfrm>
            <a:off x="83192" y="332656"/>
            <a:ext cx="1645194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ryba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Obdĺžnik 8"/>
          <p:cNvSpPr/>
          <p:nvPr/>
        </p:nvSpPr>
        <p:spPr>
          <a:xfrm>
            <a:off x="145948" y="2708920"/>
            <a:ext cx="3775457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korytnačka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3503" y="1537751"/>
            <a:ext cx="2130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š</a:t>
            </a:r>
            <a:r>
              <a:rPr lang="sk-SK" dirty="0" smtClean="0"/>
              <a:t>upinatý stavovec</a:t>
            </a:r>
            <a:endParaRPr lang="sk-SK" dirty="0"/>
          </a:p>
        </p:txBody>
      </p:sp>
      <p:sp>
        <p:nvSpPr>
          <p:cNvPr id="5" name="TextovéPole 4"/>
          <p:cNvSpPr txBox="1"/>
          <p:nvPr/>
        </p:nvSpPr>
        <p:spPr>
          <a:xfrm>
            <a:off x="2223510" y="188640"/>
            <a:ext cx="107696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rybička</a:t>
            </a:r>
            <a:endParaRPr lang="sk-SK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23510" y="778358"/>
            <a:ext cx="115916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rybičiek</a:t>
            </a:r>
            <a:endParaRPr lang="sk-SK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012160" y="327398"/>
            <a:ext cx="105977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rybárik</a:t>
            </a:r>
            <a:endParaRPr lang="sk-SK" sz="2400" dirty="0"/>
          </a:p>
        </p:txBody>
      </p:sp>
      <p:pic>
        <p:nvPicPr>
          <p:cNvPr id="2050" name="Picture 2" descr="Výsledok vyhľadávania obrázkov pre dopyt rybári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209" t="14113" r="1922"/>
          <a:stretch/>
        </p:blipFill>
        <p:spPr bwMode="auto">
          <a:xfrm>
            <a:off x="4992240" y="840487"/>
            <a:ext cx="1475040" cy="111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malá ryb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744" b="21532"/>
          <a:stretch/>
        </p:blipFill>
        <p:spPr bwMode="auto">
          <a:xfrm>
            <a:off x="6542048" y="849548"/>
            <a:ext cx="1136516" cy="110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3563888" y="188639"/>
            <a:ext cx="141359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/>
              <a:t>r</a:t>
            </a:r>
            <a:r>
              <a:rPr lang="sk-SK" sz="2400" dirty="0" smtClean="0"/>
              <a:t>ybár /-</a:t>
            </a:r>
            <a:r>
              <a:rPr lang="sk-SK" sz="2400" dirty="0" err="1" smtClean="0"/>
              <a:t>ka</a:t>
            </a:r>
            <a:endParaRPr lang="sk-SK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589406" y="784754"/>
            <a:ext cx="115390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rybačka</a:t>
            </a:r>
            <a:endParaRPr lang="sk-SK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602679" y="1953706"/>
            <a:ext cx="112736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rybolov</a:t>
            </a:r>
            <a:endParaRPr lang="sk-SK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877272" y="1491585"/>
            <a:ext cx="124367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rybársky</a:t>
            </a:r>
            <a:endParaRPr lang="sk-SK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563888" y="1397096"/>
            <a:ext cx="136236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rybárstvo</a:t>
            </a:r>
            <a:endParaRPr lang="sk-SK" sz="24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7884368" y="333421"/>
            <a:ext cx="96680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rybník</a:t>
            </a:r>
            <a:endParaRPr lang="sk-SK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7877272" y="930939"/>
            <a:ext cx="125053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rybníček</a:t>
            </a:r>
            <a:endParaRPr lang="sk-SK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993959" y="1953250"/>
            <a:ext cx="153606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/>
              <a:t>v</a:t>
            </a:r>
            <a:r>
              <a:rPr lang="sk-SK" sz="2400" dirty="0" smtClean="0"/>
              <a:t>eľryba / -í</a:t>
            </a:r>
            <a:endParaRPr lang="sk-SK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937391" y="1955717"/>
            <a:ext cx="115146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rybárčiť</a:t>
            </a:r>
            <a:endParaRPr lang="sk-SK" sz="24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35" r="30427" b="29762"/>
          <a:stretch/>
        </p:blipFill>
        <p:spPr>
          <a:xfrm>
            <a:off x="1080917" y="3939445"/>
            <a:ext cx="1512168" cy="2279893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960528" y="5669776"/>
            <a:ext cx="116025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dirty="0"/>
              <a:t>k</a:t>
            </a:r>
            <a:r>
              <a:rPr lang="sk-SK" dirty="0" smtClean="0"/>
              <a:t>orytnačia</a:t>
            </a:r>
          </a:p>
          <a:p>
            <a:r>
              <a:rPr lang="sk-SK" dirty="0"/>
              <a:t> </a:t>
            </a:r>
            <a:r>
              <a:rPr lang="sk-SK" dirty="0" smtClean="0"/>
              <a:t>stopa</a:t>
            </a:r>
            <a:endParaRPr lang="sk-SK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056" t="36137" r="46770" b="48433"/>
          <a:stretch/>
        </p:blipFill>
        <p:spPr bwMode="auto">
          <a:xfrm rot="16200000">
            <a:off x="1525567" y="3967566"/>
            <a:ext cx="1016220" cy="96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156259" y="393996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 smtClean="0"/>
              <a:t>plaz</a:t>
            </a:r>
            <a:endParaRPr lang="sk-SK" dirty="0"/>
          </a:p>
        </p:txBody>
      </p:sp>
      <p:sp>
        <p:nvSpPr>
          <p:cNvPr id="27" name="Obdĺžnik 8"/>
          <p:cNvSpPr/>
          <p:nvPr/>
        </p:nvSpPr>
        <p:spPr>
          <a:xfrm>
            <a:off x="4545706" y="2725797"/>
            <a:ext cx="2300951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koryto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3921405" y="3779748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p</a:t>
            </a:r>
            <a:r>
              <a:rPr lang="sk-SK" dirty="0" smtClean="0"/>
              <a:t>odlhovastá drevená nádoba</a:t>
            </a:r>
            <a:endParaRPr lang="sk-SK" dirty="0"/>
          </a:p>
        </p:txBody>
      </p:sp>
      <p:pic>
        <p:nvPicPr>
          <p:cNvPr id="2059" name="Picture 11" descr="Výsledok vyhľadávania obrázkov pre dopyt koryt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704" y="3001889"/>
            <a:ext cx="1803506" cy="7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3921405" y="4581128"/>
            <a:ext cx="3225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v</a:t>
            </a:r>
            <a:r>
              <a:rPr lang="sk-SK" dirty="0" smtClean="0"/>
              <a:t>odou vyhĺbený pruh v pôde,</a:t>
            </a:r>
          </a:p>
          <a:p>
            <a:r>
              <a:rPr lang="sk-SK" dirty="0"/>
              <a:t>k</a:t>
            </a:r>
            <a:r>
              <a:rPr lang="sk-SK" dirty="0" smtClean="0"/>
              <a:t>torým tečie potok, rieka</a:t>
            </a:r>
            <a:endParaRPr lang="sk-SK" dirty="0"/>
          </a:p>
        </p:txBody>
      </p:sp>
      <p:pic>
        <p:nvPicPr>
          <p:cNvPr id="2061" name="Picture 13" descr="Výsledok vyhľadávania obrázkov pre dopyt dunaje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1282" y="4397453"/>
            <a:ext cx="1696431" cy="12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7302520" y="534264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Dunajec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081857" y="5250308"/>
            <a:ext cx="11190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korýtko</a:t>
            </a:r>
            <a:endParaRPr lang="sk-SK" sz="2400" dirty="0"/>
          </a:p>
        </p:txBody>
      </p:sp>
      <p:pic>
        <p:nvPicPr>
          <p:cNvPr id="2063" name="Picture 15" descr="škľabka veľká anodonta cygne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021" y="5259530"/>
            <a:ext cx="1357329" cy="90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4007622" y="5763013"/>
            <a:ext cx="96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š</a:t>
            </a:r>
            <a:r>
              <a:rPr lang="sk-SK" b="1" dirty="0" smtClean="0">
                <a:solidFill>
                  <a:schemeClr val="bg1"/>
                </a:solidFill>
              </a:rPr>
              <a:t>kľabka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5008214" y="5779934"/>
            <a:ext cx="126630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korytový</a:t>
            </a:r>
            <a:endParaRPr lang="sk-SK" sz="2400" dirty="0"/>
          </a:p>
        </p:txBody>
      </p:sp>
      <p:pic>
        <p:nvPicPr>
          <p:cNvPr id="1026" name="Picture 2" descr="Súvisiaci obrázok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94"/>
          <a:stretch/>
        </p:blipFill>
        <p:spPr bwMode="auto">
          <a:xfrm>
            <a:off x="6274523" y="5163564"/>
            <a:ext cx="1048096" cy="92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11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8"/>
          <p:cNvSpPr/>
          <p:nvPr/>
        </p:nvSpPr>
        <p:spPr>
          <a:xfrm>
            <a:off x="5526793" y="4869160"/>
            <a:ext cx="2422779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úryvok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3459" y="1556792"/>
            <a:ext cx="1471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k</a:t>
            </a:r>
            <a:r>
              <a:rPr lang="sk-SK" dirty="0" smtClean="0"/>
              <a:t>úpele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m</a:t>
            </a:r>
            <a:r>
              <a:rPr lang="sk-SK" dirty="0" smtClean="0"/>
              <a:t>inerálna </a:t>
            </a:r>
          </a:p>
          <a:p>
            <a:r>
              <a:rPr lang="sk-SK" dirty="0"/>
              <a:t> </a:t>
            </a:r>
            <a:r>
              <a:rPr lang="sk-SK" dirty="0" smtClean="0"/>
              <a:t>     voda</a:t>
            </a:r>
            <a:endParaRPr lang="sk-SK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12599" y="1824157"/>
            <a:ext cx="247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r</a:t>
            </a:r>
            <a:r>
              <a:rPr lang="sk-SK" dirty="0" smtClean="0"/>
              <a:t>ieka, prítok </a:t>
            </a:r>
            <a:r>
              <a:rPr lang="sk-SK" dirty="0"/>
              <a:t>H</a:t>
            </a:r>
            <a:r>
              <a:rPr lang="sk-SK" dirty="0" smtClean="0"/>
              <a:t>ornádu</a:t>
            </a:r>
            <a:endParaRPr lang="sk-SK" dirty="0"/>
          </a:p>
        </p:txBody>
      </p:sp>
      <p:pic>
        <p:nvPicPr>
          <p:cNvPr id="3078" name="Picture 6" descr="Ma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1"/>
            <a:ext cx="3021074" cy="372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932040" y="6021288"/>
            <a:ext cx="3888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č</a:t>
            </a:r>
            <a:r>
              <a:rPr lang="sk-SK" dirty="0" smtClean="0"/>
              <a:t>asť z nejakého </a:t>
            </a:r>
            <a:r>
              <a:rPr lang="sk-SK" dirty="0" err="1" smtClean="0"/>
              <a:t>literár</a:t>
            </a:r>
            <a:r>
              <a:rPr lang="sk-SK" dirty="0" smtClean="0"/>
              <a:t>. , </a:t>
            </a:r>
            <a:r>
              <a:rPr lang="sk-SK" dirty="0" err="1" smtClean="0"/>
              <a:t>hudob</a:t>
            </a:r>
            <a:r>
              <a:rPr lang="sk-SK" dirty="0" smtClean="0"/>
              <a:t>. diela</a:t>
            </a:r>
            <a:endParaRPr lang="sk-SK" dirty="0"/>
          </a:p>
        </p:txBody>
      </p:sp>
      <p:pic>
        <p:nvPicPr>
          <p:cNvPr id="3074" name="Picture 2" descr="Výsledok vyhľadávania obrázkov pre dopyt Korytn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99" y="2495746"/>
            <a:ext cx="701157" cy="154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8"/>
          <p:cNvSpPr/>
          <p:nvPr/>
        </p:nvSpPr>
        <p:spPr>
          <a:xfrm>
            <a:off x="112544" y="534744"/>
            <a:ext cx="2973122" cy="92333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sk-SK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orytnica</a:t>
            </a:r>
            <a:endParaRPr lang="sk-SK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Ovál 7"/>
          <p:cNvSpPr/>
          <p:nvPr/>
        </p:nvSpPr>
        <p:spPr>
          <a:xfrm>
            <a:off x="2302117" y="4630452"/>
            <a:ext cx="1080120" cy="432048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3080" name="Picture 8" descr="Súvisiaci obr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73" y="4195440"/>
            <a:ext cx="1763688" cy="10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ĺžnik 8"/>
          <p:cNvSpPr/>
          <p:nvPr/>
        </p:nvSpPr>
        <p:spPr>
          <a:xfrm>
            <a:off x="6228184" y="682097"/>
            <a:ext cx="2274341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Torysa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2" descr="Výsledok vyhľadávania obrázkov pre dopyt mapy riek na slovensku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385" b="10511"/>
          <a:stretch/>
        </p:blipFill>
        <p:spPr bwMode="auto">
          <a:xfrm>
            <a:off x="4380673" y="2193488"/>
            <a:ext cx="4680428" cy="238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ál 8"/>
          <p:cNvSpPr/>
          <p:nvPr/>
        </p:nvSpPr>
        <p:spPr>
          <a:xfrm>
            <a:off x="7819164" y="2624138"/>
            <a:ext cx="353236" cy="1164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7013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8"/>
          <p:cNvSpPr/>
          <p:nvPr/>
        </p:nvSpPr>
        <p:spPr>
          <a:xfrm>
            <a:off x="556093" y="1034806"/>
            <a:ext cx="1923412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rýpať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202982" y="5318023"/>
            <a:ext cx="1679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p</a:t>
            </a:r>
            <a:r>
              <a:rPr lang="sk-SK" dirty="0" smtClean="0"/>
              <a:t>ysk zvieraťa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1016008" y="3760413"/>
            <a:ext cx="95077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rypák</a:t>
            </a:r>
            <a:endParaRPr lang="sk-SK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3528" y="2275655"/>
            <a:ext cx="50371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n</a:t>
            </a:r>
            <a:r>
              <a:rPr lang="sk-SK" dirty="0" smtClean="0"/>
              <a:t>iečím ostrým vnikať do steny, nábytku, do zeme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v</a:t>
            </a:r>
            <a:r>
              <a:rPr lang="sk-SK" dirty="0" smtClean="0"/>
              <a:t>rážať , drgať do spolužiaka lakťom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v</a:t>
            </a:r>
            <a:r>
              <a:rPr lang="sk-SK" dirty="0" smtClean="0"/>
              <a:t>ŕtať sa v hline, v nose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p</a:t>
            </a:r>
            <a:r>
              <a:rPr lang="sk-SK" dirty="0" smtClean="0"/>
              <a:t>rehŕňať, hrabať sa v kufri</a:t>
            </a:r>
            <a:endParaRPr lang="sk-SK" dirty="0"/>
          </a:p>
        </p:txBody>
      </p:sp>
      <p:pic>
        <p:nvPicPr>
          <p:cNvPr id="2050" name="Picture 2" descr="Výsledok vyhľadávania obrázkov pre dopyt rýpať do ste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9547" y="703711"/>
            <a:ext cx="1005482" cy="13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pracovať s hlino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3655" y="712398"/>
            <a:ext cx="1672588" cy="13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pracovať s hlino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53" t="5407" r="8816" b="23659"/>
          <a:stretch/>
        </p:blipFill>
        <p:spPr bwMode="auto">
          <a:xfrm>
            <a:off x="6444208" y="703711"/>
            <a:ext cx="2516060" cy="130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ýsledok vyhľadávania obrázkov pre dopyt rypá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4873" y="3745090"/>
            <a:ext cx="1884701" cy="141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805455" y="4655000"/>
            <a:ext cx="115114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rypáčik</a:t>
            </a:r>
            <a:endParaRPr lang="sk-SK" sz="2400" dirty="0"/>
          </a:p>
        </p:txBody>
      </p:sp>
      <p:pic>
        <p:nvPicPr>
          <p:cNvPr id="2060" name="Picture 12" descr="Výsledok vyhľadávania obrázkov pre dopyt rypák na bágr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5806" y="3725357"/>
            <a:ext cx="2132901" cy="14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6314710" y="4016432"/>
            <a:ext cx="11976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rýpanie</a:t>
            </a:r>
            <a:endParaRPr lang="sk-SK" sz="24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3951012" y="5179523"/>
            <a:ext cx="217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s</a:t>
            </a:r>
            <a:r>
              <a:rPr lang="sk-SK" dirty="0" smtClean="0"/>
              <a:t>troj na naberanie</a:t>
            </a:r>
          </a:p>
          <a:p>
            <a:r>
              <a:rPr lang="sk-SK" dirty="0" smtClean="0"/>
              <a:t> a nakladanie zeminy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6318458" y="4654999"/>
            <a:ext cx="8177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rýpe</a:t>
            </a:r>
            <a:endParaRPr lang="sk-SK" sz="24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6314710" y="5225690"/>
            <a:ext cx="163525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rýpadlo /-á</a:t>
            </a:r>
            <a:endParaRPr lang="sk-SK" sz="24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6314710" y="5801484"/>
            <a:ext cx="169475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/>
              <a:t>b</a:t>
            </a:r>
            <a:r>
              <a:rPr lang="sk-SK" sz="2400" dirty="0" smtClean="0"/>
              <a:t>ez  rýpadla</a:t>
            </a:r>
            <a:endParaRPr lang="sk-SK" sz="240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7213989" y="4654998"/>
            <a:ext cx="6638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rýp</a:t>
            </a:r>
            <a:endParaRPr lang="sk-SK" sz="240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7909773" y="4654997"/>
            <a:ext cx="9106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nerýp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6398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8"/>
          <p:cNvSpPr/>
          <p:nvPr/>
        </p:nvSpPr>
        <p:spPr>
          <a:xfrm>
            <a:off x="273281" y="310069"/>
            <a:ext cx="1128002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ryť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7504" y="1412776"/>
            <a:ext cx="2962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 smtClean="0"/>
              <a:t>rozrušovať povrch niečoho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r</a:t>
            </a:r>
            <a:r>
              <a:rPr lang="sk-SK" dirty="0" smtClean="0"/>
              <a:t>obiť ryhy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 smtClean="0"/>
              <a:t> vŕtať sa v zemi</a:t>
            </a:r>
            <a:endParaRPr lang="sk-SK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164288" y="794961"/>
            <a:ext cx="171380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sk-SK" sz="2400" dirty="0" smtClean="0"/>
              <a:t>ryl /-a/-o/-i</a:t>
            </a:r>
            <a:endParaRPr lang="sk-SK" sz="2400" dirty="0"/>
          </a:p>
        </p:txBody>
      </p:sp>
      <p:sp>
        <p:nvSpPr>
          <p:cNvPr id="54" name="TextovéPole 53"/>
          <p:cNvSpPr txBox="1"/>
          <p:nvPr/>
        </p:nvSpPr>
        <p:spPr>
          <a:xfrm>
            <a:off x="6128365" y="3397176"/>
            <a:ext cx="98591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rytina</a:t>
            </a:r>
            <a:endParaRPr lang="sk-SK" sz="2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7455920" y="180506"/>
            <a:ext cx="5724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ryl</a:t>
            </a:r>
            <a:endParaRPr lang="sk-SK" sz="2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164288" y="1325732"/>
            <a:ext cx="191578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chemeClr val="accent3">
                    <a:lumMod val="75000"/>
                  </a:schemeClr>
                </a:solidFill>
              </a:rPr>
              <a:t>po</a:t>
            </a:r>
            <a:r>
              <a:rPr lang="sk-SK" sz="2400" dirty="0" smtClean="0"/>
              <a:t>ryl /-a/-o/-i</a:t>
            </a:r>
            <a:endParaRPr lang="sk-SK" sz="2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192664" y="2538567"/>
            <a:ext cx="76149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rytie</a:t>
            </a:r>
            <a:endParaRPr lang="sk-SK" sz="2400" dirty="0"/>
          </a:p>
        </p:txBody>
      </p:sp>
      <p:pic>
        <p:nvPicPr>
          <p:cNvPr id="28" name="Picture 6" descr="Výsledok vyhľadávania obrázkov pre dopyt pracovať s hlino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53" t="5407" r="8816" b="23659"/>
          <a:stretch/>
        </p:blipFill>
        <p:spPr bwMode="auto">
          <a:xfrm>
            <a:off x="4905463" y="287131"/>
            <a:ext cx="2182550" cy="113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ýsledok vyhľadávania obrázkov pre dopyt ryte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8252" y="2336106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4217139" y="3438846"/>
            <a:ext cx="80932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rydlá</a:t>
            </a:r>
            <a:endParaRPr lang="sk-SK" sz="2400" dirty="0"/>
          </a:p>
        </p:txBody>
      </p:sp>
      <p:pic>
        <p:nvPicPr>
          <p:cNvPr id="3076" name="Picture 4" descr="Výsledok vyhľadávania obrázkov pre dopyt ryt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478" y="2389076"/>
            <a:ext cx="1839290" cy="15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ryt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2922" y="2336106"/>
            <a:ext cx="1775091" cy="103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Výsledok vyhľadávania obrázkov pre dopyt rýľovani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86" t="5636" r="27819"/>
          <a:stretch/>
        </p:blipFill>
        <p:spPr bwMode="auto">
          <a:xfrm>
            <a:off x="1568672" y="271150"/>
            <a:ext cx="1811379" cy="111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ovéPole 35"/>
          <p:cNvSpPr txBox="1"/>
          <p:nvPr/>
        </p:nvSpPr>
        <p:spPr>
          <a:xfrm>
            <a:off x="2117180" y="3421043"/>
            <a:ext cx="82099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chemeClr val="accent3">
                    <a:lumMod val="75000"/>
                  </a:schemeClr>
                </a:solidFill>
              </a:rPr>
              <a:t>vy</a:t>
            </a:r>
            <a:r>
              <a:rPr lang="sk-SK" sz="2400" dirty="0" smtClean="0"/>
              <a:t>ryť</a:t>
            </a:r>
            <a:endParaRPr lang="sk-SK" sz="2400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2117180" y="3998638"/>
            <a:ext cx="15905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>
                <a:solidFill>
                  <a:schemeClr val="accent3">
                    <a:lumMod val="75000"/>
                  </a:schemeClr>
                </a:solidFill>
              </a:rPr>
              <a:t>v</a:t>
            </a:r>
            <a:r>
              <a:rPr lang="sk-SK" sz="2400" dirty="0" smtClean="0">
                <a:solidFill>
                  <a:schemeClr val="accent3">
                    <a:lumMod val="75000"/>
                  </a:schemeClr>
                </a:solidFill>
              </a:rPr>
              <a:t>y</a:t>
            </a:r>
            <a:r>
              <a:rPr lang="sk-SK" sz="2400" dirty="0" smtClean="0"/>
              <a:t>ryla/-o/-i</a:t>
            </a:r>
            <a:endParaRPr lang="sk-SK" sz="2400" dirty="0"/>
          </a:p>
        </p:txBody>
      </p:sp>
      <p:pic>
        <p:nvPicPr>
          <p:cNvPr id="38" name="Picture 16" descr="Výsledok vyhľadávania obrázkov pre dopyt rýľovani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86" t="5636" r="27819"/>
          <a:stretch/>
        </p:blipFill>
        <p:spPr bwMode="auto">
          <a:xfrm>
            <a:off x="152955" y="4581128"/>
            <a:ext cx="2095500" cy="12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/>
          <p:cNvSpPr txBox="1"/>
          <p:nvPr/>
        </p:nvSpPr>
        <p:spPr>
          <a:xfrm>
            <a:off x="2589376" y="4581128"/>
            <a:ext cx="72955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ryje</a:t>
            </a:r>
            <a:endParaRPr lang="sk-SK" sz="2400" dirty="0"/>
          </a:p>
        </p:txBody>
      </p:sp>
      <p:sp>
        <p:nvSpPr>
          <p:cNvPr id="40" name="TextovéPole 39"/>
          <p:cNvSpPr txBox="1"/>
          <p:nvPr/>
        </p:nvSpPr>
        <p:spPr>
          <a:xfrm>
            <a:off x="3380051" y="4581127"/>
            <a:ext cx="124175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ryjem/e</a:t>
            </a:r>
            <a:endParaRPr lang="sk-SK" sz="2400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4269941" y="5110446"/>
            <a:ext cx="121687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ryl/-a/-i</a:t>
            </a:r>
            <a:endParaRPr lang="sk-SK" sz="2400" dirty="0"/>
          </a:p>
        </p:txBody>
      </p:sp>
      <p:sp>
        <p:nvSpPr>
          <p:cNvPr id="42" name="TextovéPole 41"/>
          <p:cNvSpPr txBox="1"/>
          <p:nvPr/>
        </p:nvSpPr>
        <p:spPr>
          <a:xfrm>
            <a:off x="2616787" y="5105739"/>
            <a:ext cx="159902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chemeClr val="accent3"/>
                </a:solidFill>
              </a:rPr>
              <a:t>roz</a:t>
            </a:r>
            <a:r>
              <a:rPr lang="sk-SK" sz="2400" dirty="0" smtClean="0"/>
              <a:t>ryl/-a/-i</a:t>
            </a:r>
            <a:endParaRPr lang="sk-SK" sz="2400" dirty="0"/>
          </a:p>
        </p:txBody>
      </p:sp>
      <p:pic>
        <p:nvPicPr>
          <p:cNvPr id="3080" name="Picture 8" descr="Výsledok vyhľadávania obrázkov pre dopyt drevený betlehe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597" y="2340998"/>
            <a:ext cx="1683511" cy="12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ovéPole 44"/>
          <p:cNvSpPr txBox="1"/>
          <p:nvPr/>
        </p:nvSpPr>
        <p:spPr>
          <a:xfrm>
            <a:off x="7765386" y="3676899"/>
            <a:ext cx="132215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drevoryt</a:t>
            </a:r>
            <a:endParaRPr lang="sk-SK" sz="2400" dirty="0"/>
          </a:p>
        </p:txBody>
      </p:sp>
      <p:sp>
        <p:nvSpPr>
          <p:cNvPr id="47" name="TextovéPole 46"/>
          <p:cNvSpPr txBox="1"/>
          <p:nvPr/>
        </p:nvSpPr>
        <p:spPr>
          <a:xfrm>
            <a:off x="7490590" y="4229471"/>
            <a:ext cx="160255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drevorytec</a:t>
            </a:r>
            <a:endParaRPr lang="sk-SK" sz="2400" dirty="0"/>
          </a:p>
        </p:txBody>
      </p:sp>
      <p:pic>
        <p:nvPicPr>
          <p:cNvPr id="3082" name="Picture 10" descr="Výsledok vyhľadávania obrázkov pre dopyt linory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6144" y="4732994"/>
            <a:ext cx="1802805" cy="120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ovéPole 47"/>
          <p:cNvSpPr txBox="1"/>
          <p:nvPr/>
        </p:nvSpPr>
        <p:spPr>
          <a:xfrm>
            <a:off x="7891028" y="5998438"/>
            <a:ext cx="107087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linoryt</a:t>
            </a:r>
            <a:endParaRPr lang="sk-SK" sz="2400" dirty="0"/>
          </a:p>
        </p:txBody>
      </p:sp>
      <p:sp>
        <p:nvSpPr>
          <p:cNvPr id="50" name="TextovéPole 49"/>
          <p:cNvSpPr txBox="1"/>
          <p:nvPr/>
        </p:nvSpPr>
        <p:spPr>
          <a:xfrm>
            <a:off x="535890" y="3998637"/>
            <a:ext cx="147450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kovorytec</a:t>
            </a:r>
            <a:endParaRPr lang="sk-SK" sz="2400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2463449" y="5709317"/>
            <a:ext cx="112960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rýľovať</a:t>
            </a:r>
            <a:endParaRPr lang="sk-SK" sz="2400" dirty="0"/>
          </a:p>
        </p:txBody>
      </p:sp>
      <p:sp>
        <p:nvSpPr>
          <p:cNvPr id="58" name="TextovéPole 57"/>
          <p:cNvSpPr txBox="1"/>
          <p:nvPr/>
        </p:nvSpPr>
        <p:spPr>
          <a:xfrm>
            <a:off x="3675464" y="5709316"/>
            <a:ext cx="145341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porýľovať</a:t>
            </a:r>
            <a:endParaRPr lang="sk-SK" sz="2400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3040075" y="6256506"/>
            <a:ext cx="172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o</a:t>
            </a:r>
            <a:r>
              <a:rPr lang="sk-SK" dirty="0" smtClean="0"/>
              <a:t>bracať pôdu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181819" y="5940151"/>
            <a:ext cx="58368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rýľ</a:t>
            </a:r>
            <a:endParaRPr lang="sk-SK" sz="2400" dirty="0"/>
          </a:p>
        </p:txBody>
      </p:sp>
      <p:sp>
        <p:nvSpPr>
          <p:cNvPr id="61" name="TextovéPole 60"/>
          <p:cNvSpPr txBox="1"/>
          <p:nvPr/>
        </p:nvSpPr>
        <p:spPr>
          <a:xfrm>
            <a:off x="210478" y="6441172"/>
            <a:ext cx="246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r</a:t>
            </a:r>
            <a:r>
              <a:rPr lang="sk-SK" dirty="0" smtClean="0"/>
              <a:t>učný nástroj na rytie</a:t>
            </a:r>
          </a:p>
        </p:txBody>
      </p:sp>
      <p:pic>
        <p:nvPicPr>
          <p:cNvPr id="62" name="Picture 18" descr="Výsledok vyhľadávania obrázkov pre dopyt krtko rozryl do záhrad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253" y="287131"/>
            <a:ext cx="1348411" cy="90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ovéPole 62"/>
          <p:cNvSpPr txBox="1"/>
          <p:nvPr/>
        </p:nvSpPr>
        <p:spPr>
          <a:xfrm>
            <a:off x="3439415" y="1787397"/>
            <a:ext cx="132824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preryl sa</a:t>
            </a:r>
            <a:endParaRPr lang="sk-SK" sz="24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3485331" y="1269387"/>
            <a:ext cx="91711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/>
              <a:t> </a:t>
            </a:r>
            <a:r>
              <a:rPr lang="sk-SK" sz="2400" dirty="0" smtClean="0"/>
              <a:t>   ryl </a:t>
            </a:r>
            <a:endParaRPr lang="sk-SK" sz="2400" dirty="0"/>
          </a:p>
        </p:txBody>
      </p:sp>
      <p:sp>
        <p:nvSpPr>
          <p:cNvPr id="66" name="TextovéPole 65"/>
          <p:cNvSpPr txBox="1"/>
          <p:nvPr/>
        </p:nvSpPr>
        <p:spPr>
          <a:xfrm>
            <a:off x="1123999" y="2440966"/>
            <a:ext cx="88639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rytec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21548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8"/>
          <p:cNvSpPr/>
          <p:nvPr/>
        </p:nvSpPr>
        <p:spPr>
          <a:xfrm>
            <a:off x="347395" y="625750"/>
            <a:ext cx="1645194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ryha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84561" y="1839293"/>
            <a:ext cx="1701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v</a:t>
            </a:r>
            <a:r>
              <a:rPr lang="sk-SK" dirty="0" smtClean="0"/>
              <a:t>yrytá čiara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t</a:t>
            </a:r>
            <a:r>
              <a:rPr lang="sk-SK" dirty="0" smtClean="0"/>
              <a:t>enký žliabok</a:t>
            </a:r>
            <a:endParaRPr lang="sk-SK" dirty="0"/>
          </a:p>
        </p:txBody>
      </p:sp>
      <p:pic>
        <p:nvPicPr>
          <p:cNvPr id="3076" name="Picture 4" descr="Výsledok vyhľadávania obrázkov pre dopyt ryte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7455" y="424476"/>
            <a:ext cx="1820528" cy="148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ovéPole 38"/>
          <p:cNvSpPr txBox="1"/>
          <p:nvPr/>
        </p:nvSpPr>
        <p:spPr>
          <a:xfrm>
            <a:off x="7110303" y="5451981"/>
            <a:ext cx="131625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/>
              <a:t>s</a:t>
            </a:r>
            <a:r>
              <a:rPr lang="sk-SK" sz="2400" dirty="0" smtClean="0"/>
              <a:t>  ryhami</a:t>
            </a:r>
            <a:endParaRPr lang="sk-SK" sz="2400" dirty="0"/>
          </a:p>
        </p:txBody>
      </p:sp>
      <p:pic>
        <p:nvPicPr>
          <p:cNvPr id="4098" name="Picture 2" descr="Výsledok vyhľadávania obrázkov pre dopyt ryh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5500" y="426683"/>
            <a:ext cx="1981865" cy="1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vadobná obrúčka pre muža z ocele, zlatá farba, ryh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29" r="19081"/>
          <a:stretch/>
        </p:blipFill>
        <p:spPr bwMode="auto">
          <a:xfrm>
            <a:off x="6780390" y="436546"/>
            <a:ext cx="1291899" cy="148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ŘÍČNÉ RÝHY NA BOCÍCH TĚLA JAZY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781" y="2831530"/>
            <a:ext cx="1517780" cy="152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bdĺžnik 8"/>
          <p:cNvSpPr/>
          <p:nvPr/>
        </p:nvSpPr>
        <p:spPr>
          <a:xfrm>
            <a:off x="316979" y="3040499"/>
            <a:ext cx="2020298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kryha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76097" y="4074339"/>
            <a:ext cx="2753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v</a:t>
            </a:r>
            <a:r>
              <a:rPr lang="sk-SK" dirty="0" smtClean="0"/>
              <a:t>eľký, uvoľnený kus ľadu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7274698" y="4931956"/>
            <a:ext cx="79759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ryhy</a:t>
            </a:r>
            <a:endParaRPr lang="sk-SK" sz="2400" dirty="0"/>
          </a:p>
        </p:txBody>
      </p:sp>
      <p:pic>
        <p:nvPicPr>
          <p:cNvPr id="4104" name="Picture 8" descr="Súvisiaci obráz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868" y="2743548"/>
            <a:ext cx="2492231" cy="160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4107504" y="5553590"/>
            <a:ext cx="145572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/>
              <a:t>s</a:t>
            </a:r>
            <a:r>
              <a:rPr lang="sk-SK" sz="2400" dirty="0" smtClean="0"/>
              <a:t>  kryhami</a:t>
            </a:r>
            <a:endParaRPr lang="sk-SK" sz="24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4329834" y="5016401"/>
            <a:ext cx="93705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kryhy</a:t>
            </a:r>
            <a:endParaRPr lang="sk-SK" sz="2400" dirty="0"/>
          </a:p>
        </p:txBody>
      </p:sp>
      <p:pic>
        <p:nvPicPr>
          <p:cNvPr id="4106" name="Picture 10" descr="Výsledok vyhľadávania obrázkov pre dopyt kryha ľadobore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450" y="4449006"/>
            <a:ext cx="3300625" cy="220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ovéPole 42"/>
          <p:cNvSpPr txBox="1"/>
          <p:nvPr/>
        </p:nvSpPr>
        <p:spPr>
          <a:xfrm>
            <a:off x="2249427" y="4583092"/>
            <a:ext cx="144860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ľadoborec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252888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8"/>
          <p:cNvSpPr/>
          <p:nvPr/>
        </p:nvSpPr>
        <p:spPr>
          <a:xfrm>
            <a:off x="312431" y="644456"/>
            <a:ext cx="1523559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ryža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73142" y="1893501"/>
            <a:ext cx="3539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 smtClean="0"/>
              <a:t>obilnina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j</a:t>
            </a:r>
            <a:r>
              <a:rPr lang="sk-SK" dirty="0" smtClean="0"/>
              <a:t>ej zrno sa používa ako potravina</a:t>
            </a:r>
            <a:endParaRPr lang="sk-SK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3186715" y="3789114"/>
            <a:ext cx="162256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bryndzové</a:t>
            </a:r>
            <a:endParaRPr lang="sk-SK" sz="2400" dirty="0"/>
          </a:p>
        </p:txBody>
      </p:sp>
      <p:sp>
        <p:nvSpPr>
          <p:cNvPr id="30" name="Obdĺžnik 8"/>
          <p:cNvSpPr/>
          <p:nvPr/>
        </p:nvSpPr>
        <p:spPr>
          <a:xfrm>
            <a:off x="289594" y="2689097"/>
            <a:ext cx="2788007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bryndza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24168" y="3882406"/>
            <a:ext cx="2827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v</a:t>
            </a:r>
            <a:r>
              <a:rPr lang="sk-SK" dirty="0" smtClean="0"/>
              <a:t>ýrobok z ovčieho mlieka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3219386" y="2706212"/>
            <a:ext cx="118750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bryndze</a:t>
            </a:r>
            <a:endParaRPr lang="sk-SK" sz="24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3623473" y="571306"/>
            <a:ext cx="112466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ryžový </a:t>
            </a:r>
            <a:endParaRPr lang="sk-SK" sz="2400" dirty="0"/>
          </a:p>
        </p:txBody>
      </p:sp>
      <p:sp>
        <p:nvSpPr>
          <p:cNvPr id="43" name="TextovéPole 42"/>
          <p:cNvSpPr txBox="1"/>
          <p:nvPr/>
        </p:nvSpPr>
        <p:spPr>
          <a:xfrm>
            <a:off x="7164286" y="4163273"/>
            <a:ext cx="184518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bryndzovníky</a:t>
            </a:r>
            <a:endParaRPr lang="sk-SK" sz="2400" dirty="0"/>
          </a:p>
        </p:txBody>
      </p:sp>
      <p:pic>
        <p:nvPicPr>
          <p:cNvPr id="1026" name="Picture 2" descr="Výsledok vyhľadávania obrázkov pre dopyt ryž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44456"/>
            <a:ext cx="1453324" cy="108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ryžový náky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038"/>
          <a:stretch/>
        </p:blipFill>
        <p:spPr bwMode="auto">
          <a:xfrm>
            <a:off x="4781657" y="129741"/>
            <a:ext cx="1685957" cy="88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5183603" y="4151492"/>
            <a:ext cx="167770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bryndziareň</a:t>
            </a:r>
            <a:endParaRPr lang="sk-SK" sz="2400" dirty="0"/>
          </a:p>
        </p:txBody>
      </p:sp>
      <p:pic>
        <p:nvPicPr>
          <p:cNvPr id="1034" name="Picture 10" descr="Výsledok vyhľadávania obrázkov pre dopyt bryndziare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88114" y="2791143"/>
            <a:ext cx="1881605" cy="122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ok vyhľadávania obrázkov pre dopyt bryndzovní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64978"/>
            <a:ext cx="1473867" cy="118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ovéPole 23"/>
          <p:cNvSpPr txBox="1"/>
          <p:nvPr/>
        </p:nvSpPr>
        <p:spPr>
          <a:xfrm>
            <a:off x="3202123" y="3248025"/>
            <a:ext cx="144719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/>
              <a:t>z</a:t>
            </a:r>
            <a:r>
              <a:rPr lang="sk-SK" sz="2400" dirty="0" smtClean="0"/>
              <a:t>  bryndze</a:t>
            </a:r>
            <a:endParaRPr lang="sk-SK" sz="2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170886" y="4698313"/>
            <a:ext cx="183518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bryndziar/</a:t>
            </a:r>
            <a:r>
              <a:rPr lang="sk-SK" sz="2400" dirty="0" err="1" smtClean="0"/>
              <a:t>ka</a:t>
            </a:r>
            <a:endParaRPr lang="sk-SK" sz="2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183603" y="5198835"/>
            <a:ext cx="18785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bryndziarstvo</a:t>
            </a:r>
            <a:endParaRPr lang="sk-SK" sz="2400" dirty="0"/>
          </a:p>
        </p:txBody>
      </p:sp>
      <p:pic>
        <p:nvPicPr>
          <p:cNvPr id="1038" name="Picture 14" descr="Výsledok vyhľadávania obrázkov pre dopyt bryndzové halušky recep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0912" y="4445092"/>
            <a:ext cx="1988259" cy="137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3026754" y="5939219"/>
            <a:ext cx="16846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s  bryndzou</a:t>
            </a:r>
            <a:endParaRPr lang="sk-SK" sz="24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6588224" y="572068"/>
            <a:ext cx="0" cy="191408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6730643" y="542637"/>
            <a:ext cx="1289584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3600" b="1" dirty="0" smtClean="0"/>
              <a:t>rizoto</a:t>
            </a:r>
            <a:endParaRPr lang="sk-SK" sz="3600" b="1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6670970" y="1189452"/>
            <a:ext cx="247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j</a:t>
            </a:r>
            <a:r>
              <a:rPr lang="sk-SK" dirty="0" smtClean="0"/>
              <a:t>edlo z ryže                          </a:t>
            </a:r>
          </a:p>
          <a:p>
            <a:r>
              <a:rPr lang="sk-SK" dirty="0" smtClean="0"/>
              <a:t>a kúskov mäsa, zeleniny </a:t>
            </a:r>
          </a:p>
        </p:txBody>
      </p:sp>
      <p:pic>
        <p:nvPicPr>
          <p:cNvPr id="1042" name="Picture 18" descr="Súvisiaci obráz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6878" y="542637"/>
            <a:ext cx="997951" cy="66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3633280" y="1180385"/>
            <a:ext cx="122931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ryžovať </a:t>
            </a:r>
            <a:endParaRPr lang="sk-SK" sz="2400" dirty="0"/>
          </a:p>
        </p:txBody>
      </p:sp>
      <p:pic>
        <p:nvPicPr>
          <p:cNvPr id="2050" name="Picture 2" descr="Výsledok vyhľadávania obrázkov pre dopyt ryžovaťzlat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9145" y="1152287"/>
            <a:ext cx="1370982" cy="10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3489779" y="1718859"/>
            <a:ext cx="134357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ryžových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xmlns="" val="18328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8"/>
          <p:cNvSpPr/>
          <p:nvPr/>
        </p:nvSpPr>
        <p:spPr>
          <a:xfrm>
            <a:off x="322658" y="644456"/>
            <a:ext cx="1503104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kryť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2743" y="1905821"/>
            <a:ext cx="3035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c</a:t>
            </a:r>
            <a:r>
              <a:rPr lang="sk-SK" dirty="0" smtClean="0"/>
              <a:t>hrániť pred poškodením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r</a:t>
            </a:r>
            <a:r>
              <a:rPr lang="sk-SK" dirty="0" smtClean="0"/>
              <a:t>obiť neviditeľným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 smtClean="0"/>
              <a:t> /si chrbát / - byť obozretný</a:t>
            </a:r>
            <a:endParaRPr lang="sk-SK" dirty="0"/>
          </a:p>
        </p:txBody>
      </p:sp>
      <p:sp>
        <p:nvSpPr>
          <p:cNvPr id="4" name="TextovéPole 3"/>
          <p:cNvSpPr txBox="1"/>
          <p:nvPr/>
        </p:nvSpPr>
        <p:spPr>
          <a:xfrm>
            <a:off x="4375602" y="222431"/>
            <a:ext cx="93782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s</a:t>
            </a:r>
            <a:r>
              <a:rPr lang="sk-SK" sz="2400" dirty="0" smtClean="0"/>
              <a:t>kryť </a:t>
            </a:r>
            <a:endParaRPr lang="sk-SK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59608" y="3208951"/>
            <a:ext cx="97949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>
                <a:solidFill>
                  <a:srgbClr val="FF0000"/>
                </a:solidFill>
              </a:rPr>
              <a:t>u</a:t>
            </a:r>
            <a:r>
              <a:rPr lang="sk-SK" sz="2400" dirty="0" smtClean="0"/>
              <a:t>kryť </a:t>
            </a:r>
            <a:endParaRPr lang="sk-SK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663155" y="807095"/>
            <a:ext cx="123674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pre</a:t>
            </a:r>
            <a:r>
              <a:rPr lang="sk-SK" sz="2400" dirty="0" smtClean="0"/>
              <a:t>kryť </a:t>
            </a:r>
            <a:endParaRPr lang="sk-SK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732950" y="1311151"/>
            <a:ext cx="114140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po</a:t>
            </a:r>
            <a:r>
              <a:rPr lang="sk-SK" sz="2400" dirty="0" smtClean="0"/>
              <a:t>kryť </a:t>
            </a:r>
            <a:endParaRPr lang="sk-SK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19318" y="735087"/>
            <a:ext cx="130330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odo</a:t>
            </a:r>
            <a:r>
              <a:rPr lang="sk-SK" sz="2400" dirty="0" smtClean="0"/>
              <a:t>kryť </a:t>
            </a:r>
            <a:endParaRPr lang="sk-SK" sz="2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141090" y="1825981"/>
            <a:ext cx="108177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za</a:t>
            </a:r>
            <a:r>
              <a:rPr lang="sk-SK" sz="2400" dirty="0" smtClean="0"/>
              <a:t>kryť </a:t>
            </a:r>
            <a:endParaRPr lang="sk-SK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88628" y="3086026"/>
            <a:ext cx="119430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krytina </a:t>
            </a:r>
            <a:endParaRPr lang="sk-SK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190408" y="3254840"/>
            <a:ext cx="97629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ú</a:t>
            </a:r>
            <a:r>
              <a:rPr lang="sk-SK" sz="2400" dirty="0" smtClean="0"/>
              <a:t>kryt </a:t>
            </a:r>
            <a:endParaRPr lang="sk-SK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99" t="22282" r="4319" b="18615"/>
          <a:stretch/>
        </p:blipFill>
        <p:spPr bwMode="auto">
          <a:xfrm>
            <a:off x="627157" y="3670616"/>
            <a:ext cx="2381764" cy="14937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82728" y="5426082"/>
            <a:ext cx="24261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b="1" dirty="0" err="1">
                <a:solidFill>
                  <a:srgbClr val="C00000"/>
                </a:solidFill>
              </a:rPr>
              <a:t>p</a:t>
            </a:r>
            <a:r>
              <a:rPr lang="sk-SK" b="1" dirty="0" err="1" smtClean="0">
                <a:solidFill>
                  <a:srgbClr val="C00000"/>
                </a:solidFill>
              </a:rPr>
              <a:t>okrývací</a:t>
            </a:r>
            <a:r>
              <a:rPr lang="sk-SK" b="1" dirty="0" smtClean="0">
                <a:solidFill>
                  <a:srgbClr val="C00000"/>
                </a:solidFill>
              </a:rPr>
              <a:t> </a:t>
            </a:r>
            <a:r>
              <a:rPr lang="sk-SK" dirty="0" smtClean="0"/>
              <a:t>materiál</a:t>
            </a:r>
          </a:p>
          <a:p>
            <a:r>
              <a:rPr lang="sk-SK" dirty="0" smtClean="0"/>
              <a:t>/azbestová, cementová,                           </a:t>
            </a:r>
          </a:p>
          <a:p>
            <a:r>
              <a:rPr lang="sk-SK" dirty="0" smtClean="0"/>
              <a:t> plechová, škridlová/</a:t>
            </a:r>
            <a:endParaRPr lang="sk-SK" dirty="0"/>
          </a:p>
        </p:txBody>
      </p:sp>
      <p:pic>
        <p:nvPicPr>
          <p:cNvPr id="1029" name="Picture 5" descr="http://files.lesne-zvierata.webnode.sk/200000019-14aaf15a56/903-0-lis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4555" y="3097715"/>
            <a:ext cx="1694959" cy="12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7208497" y="3882016"/>
            <a:ext cx="1710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v</a:t>
            </a:r>
            <a:r>
              <a:rPr lang="sk-SK" dirty="0" smtClean="0"/>
              <a:t>ec, predmet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3868128" y="3616999"/>
            <a:ext cx="1331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č</a:t>
            </a:r>
            <a:r>
              <a:rPr lang="sk-SK" dirty="0" smtClean="0"/>
              <a:t>innosť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 smtClean="0"/>
              <a:t>Čo robiť?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5917981" y="4461659"/>
            <a:ext cx="10953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s</a:t>
            </a:r>
            <a:r>
              <a:rPr lang="sk-SK" sz="2400" dirty="0" smtClean="0"/>
              <a:t>krýša </a:t>
            </a:r>
            <a:endParaRPr lang="sk-SK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763324" y="1268760"/>
            <a:ext cx="15415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pos</a:t>
            </a:r>
            <a:r>
              <a:rPr lang="sk-SK" sz="2400" dirty="0" smtClean="0"/>
              <a:t>krývať </a:t>
            </a:r>
            <a:endParaRPr lang="sk-SK" sz="2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4175149" y="735087"/>
            <a:ext cx="114877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>
                <a:solidFill>
                  <a:srgbClr val="FF0000"/>
                </a:solidFill>
              </a:rPr>
              <a:t>s</a:t>
            </a:r>
            <a:r>
              <a:rPr lang="sk-SK" sz="2400" dirty="0" smtClean="0"/>
              <a:t>krývať </a:t>
            </a:r>
            <a:endParaRPr lang="sk-SK" sz="2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7381221" y="222431"/>
            <a:ext cx="114140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od</a:t>
            </a:r>
            <a:r>
              <a:rPr lang="sk-SK" sz="2400" dirty="0" smtClean="0"/>
              <a:t>kryť </a:t>
            </a:r>
            <a:endParaRPr lang="sk-SK" sz="2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969514" y="1282327"/>
            <a:ext cx="158319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odo</a:t>
            </a:r>
            <a:r>
              <a:rPr lang="sk-SK" sz="2400" dirty="0" smtClean="0"/>
              <a:t>krývať </a:t>
            </a:r>
            <a:endParaRPr lang="sk-SK" sz="2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598694" y="3086025"/>
            <a:ext cx="144821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po</a:t>
            </a:r>
            <a:r>
              <a:rPr lang="sk-SK" sz="2400" dirty="0" smtClean="0"/>
              <a:t>krývač </a:t>
            </a:r>
            <a:endParaRPr lang="sk-SK" sz="2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516544" y="4964417"/>
            <a:ext cx="152631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s</a:t>
            </a:r>
            <a:r>
              <a:rPr lang="sk-SK" sz="2400" dirty="0" smtClean="0"/>
              <a:t>krývačka </a:t>
            </a:r>
            <a:endParaRPr lang="sk-SK" sz="2400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5186198" y="5594610"/>
            <a:ext cx="109350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s</a:t>
            </a:r>
            <a:r>
              <a:rPr lang="sk-SK" sz="2400" dirty="0" smtClean="0"/>
              <a:t>kryto </a:t>
            </a:r>
            <a:endParaRPr lang="sk-SK" sz="24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046608" y="6092953"/>
            <a:ext cx="1233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t</a:t>
            </a:r>
            <a:r>
              <a:rPr lang="sk-SK" dirty="0" smtClean="0"/>
              <a:t>ajne, </a:t>
            </a:r>
          </a:p>
          <a:p>
            <a:r>
              <a:rPr lang="sk-SK" dirty="0" smtClean="0"/>
              <a:t>ukradomky</a:t>
            </a:r>
          </a:p>
        </p:txBody>
      </p:sp>
      <p:pic>
        <p:nvPicPr>
          <p:cNvPr id="1031" name="Picture 7" descr="Výsledok vyhľadávania obrázkov pre dopyt úkry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9980" y="5567620"/>
            <a:ext cx="1562219" cy="117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3868128" y="1859654"/>
            <a:ext cx="147309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pri</a:t>
            </a:r>
            <a:r>
              <a:rPr lang="sk-SK" sz="2400" dirty="0" smtClean="0"/>
              <a:t>krývka </a:t>
            </a:r>
            <a:endParaRPr lang="sk-SK" sz="2400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3827478" y="2442068"/>
            <a:ext cx="145706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po</a:t>
            </a:r>
            <a:r>
              <a:rPr lang="sk-SK" sz="2400" dirty="0" smtClean="0"/>
              <a:t>krývka </a:t>
            </a:r>
            <a:endParaRPr lang="sk-SK" sz="2400" dirty="0"/>
          </a:p>
        </p:txBody>
      </p:sp>
      <p:pic>
        <p:nvPicPr>
          <p:cNvPr id="1033" name="Picture 9" descr="Výsledok vyhľadávania obrázkov pre dopyt per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8547" y="1840187"/>
            <a:ext cx="1387869" cy="104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6039021" y="2378281"/>
            <a:ext cx="79861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k-SK" dirty="0" smtClean="0">
                <a:ln>
                  <a:solidFill>
                    <a:schemeClr val="tx1"/>
                  </a:solidFill>
                </a:ln>
              </a:rPr>
              <a:t>perina</a:t>
            </a:r>
            <a:endParaRPr lang="sk-SK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5931240" y="1905821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paplón</a:t>
            </a:r>
            <a:endParaRPr lang="sk-SK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3878601" y="4961497"/>
            <a:ext cx="154151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pos</a:t>
            </a:r>
            <a:r>
              <a:rPr lang="sk-SK" sz="2400" dirty="0" smtClean="0"/>
              <a:t>krývať </a:t>
            </a:r>
            <a:endParaRPr lang="sk-SK" sz="24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851622" y="4425592"/>
            <a:ext cx="158319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pou</a:t>
            </a:r>
            <a:r>
              <a:rPr lang="sk-SK" sz="2400" dirty="0" smtClean="0"/>
              <a:t>krývať </a:t>
            </a:r>
            <a:endParaRPr lang="sk-SK" sz="24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7141090" y="2378281"/>
            <a:ext cx="136165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za</a:t>
            </a:r>
            <a:r>
              <a:rPr lang="sk-SK" sz="2400" dirty="0" smtClean="0"/>
              <a:t>krývať </a:t>
            </a:r>
            <a:endParaRPr lang="sk-SK" sz="24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5669651" y="179929"/>
            <a:ext cx="121379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n>
                  <a:solidFill>
                    <a:schemeClr val="tx1"/>
                  </a:solidFill>
                </a:ln>
              </a:rPr>
              <a:t>skriňa</a:t>
            </a:r>
            <a:endParaRPr lang="sk-SK" sz="3200" b="1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01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8"/>
          <p:cNvSpPr/>
          <p:nvPr/>
        </p:nvSpPr>
        <p:spPr>
          <a:xfrm>
            <a:off x="300342" y="413621"/>
            <a:ext cx="1213987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ryk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1" y="1554972"/>
            <a:ext cx="3423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vydávanie </a:t>
            </a:r>
            <a:r>
              <a:rPr lang="sk-SK" dirty="0" smtClean="0"/>
              <a:t>hlasných</a:t>
            </a:r>
          </a:p>
          <a:p>
            <a:r>
              <a:rPr lang="sk-SK" dirty="0"/>
              <a:t> </a:t>
            </a:r>
            <a:r>
              <a:rPr lang="sk-SK" dirty="0" smtClean="0"/>
              <a:t>     </a:t>
            </a:r>
            <a:r>
              <a:rPr lang="sk-SK" dirty="0"/>
              <a:t>ťahavých zvukov (o zvieratách</a:t>
            </a:r>
            <a:r>
              <a:rPr lang="sk-SK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p</a:t>
            </a:r>
            <a:r>
              <a:rPr lang="sk-SK" dirty="0" smtClean="0"/>
              <a:t>renikavý zvuk, hluk, vrava, krik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b</a:t>
            </a:r>
            <a:r>
              <a:rPr lang="sk-SK" dirty="0" smtClean="0"/>
              <a:t>olestný plač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99792" y="449227"/>
            <a:ext cx="12280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ryčanie</a:t>
            </a:r>
            <a:endParaRPr lang="sk-SK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44740" y="986828"/>
            <a:ext cx="99443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z</a:t>
            </a:r>
            <a:r>
              <a:rPr lang="sk-SK" sz="2400" dirty="0" smtClean="0"/>
              <a:t>ryčať </a:t>
            </a:r>
            <a:endParaRPr lang="sk-SK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394560" y="413621"/>
            <a:ext cx="94461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ryčať</a:t>
            </a:r>
            <a:endParaRPr lang="sk-SK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30574" y="1556792"/>
            <a:ext cx="12241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400" dirty="0" smtClean="0"/>
              <a:t>  </a:t>
            </a:r>
            <a:r>
              <a:rPr lang="sk-SK" sz="2400" dirty="0" smtClean="0">
                <a:solidFill>
                  <a:srgbClr val="FF0000"/>
                </a:solidFill>
              </a:rPr>
              <a:t>za</a:t>
            </a:r>
            <a:r>
              <a:rPr lang="sk-SK" sz="2400" dirty="0" smtClean="0"/>
              <a:t>ryčať </a:t>
            </a:r>
            <a:endParaRPr lang="sk-SK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59173" y="413621"/>
            <a:ext cx="7673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ryčí</a:t>
            </a:r>
            <a:endParaRPr lang="sk-SK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16216" y="413620"/>
            <a:ext cx="91223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ryčal</a:t>
            </a:r>
            <a:endParaRPr lang="sk-SK" sz="2400" dirty="0"/>
          </a:p>
        </p:txBody>
      </p:sp>
      <p:sp>
        <p:nvSpPr>
          <p:cNvPr id="11" name="Obdĺžnik 8"/>
          <p:cNvSpPr/>
          <p:nvPr/>
        </p:nvSpPr>
        <p:spPr>
          <a:xfrm>
            <a:off x="158473" y="3661367"/>
            <a:ext cx="2320380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trýzniť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9511" y="4708331"/>
            <a:ext cx="2194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t</a:t>
            </a:r>
            <a:r>
              <a:rPr lang="sk-SK" dirty="0" smtClean="0"/>
              <a:t>rápiť, mučiť, týrať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646582" y="3730796"/>
            <a:ext cx="20754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sebatrýznenie</a:t>
            </a:r>
            <a:endParaRPr lang="sk-SK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646582" y="4340283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m</a:t>
            </a:r>
            <a:r>
              <a:rPr lang="sk-SK" dirty="0" smtClean="0"/>
              <a:t>učí sám  seba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515393" y="3724413"/>
            <a:ext cx="149483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trýznenie</a:t>
            </a:r>
            <a:endParaRPr lang="sk-SK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659152" y="4329725"/>
            <a:ext cx="13600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trýzniteľ</a:t>
            </a:r>
            <a:endParaRPr lang="sk-SK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923519" y="4908347"/>
            <a:ext cx="109568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trýznil</a:t>
            </a:r>
            <a:endParaRPr lang="sk-SK" sz="2400" dirty="0"/>
          </a:p>
        </p:txBody>
      </p:sp>
      <p:pic>
        <p:nvPicPr>
          <p:cNvPr id="2050" name="Picture 2" descr="Výsledok vyhľadávania obrázkov pre dopyt zviera v kliet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5695" y="3614744"/>
            <a:ext cx="1758125" cy="118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594903" y="5661248"/>
            <a:ext cx="142430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trýznené</a:t>
            </a:r>
            <a:endParaRPr lang="sk-SK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516216" y="997934"/>
            <a:ext cx="1915076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5400" b="1" dirty="0" smtClean="0"/>
              <a:t>ri</a:t>
            </a:r>
            <a:r>
              <a:rPr lang="sk-SK" sz="5400" b="1" dirty="0" smtClean="0">
                <a:solidFill>
                  <a:srgbClr val="FF0000"/>
                </a:solidFill>
              </a:rPr>
              <a:t>n</a:t>
            </a:r>
            <a:r>
              <a:rPr lang="sk-SK" sz="5400" b="1" dirty="0" smtClean="0"/>
              <a:t>čať</a:t>
            </a:r>
            <a:endParaRPr lang="sk-SK" sz="5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26499" y="2155136"/>
            <a:ext cx="2112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š</a:t>
            </a:r>
            <a:r>
              <a:rPr lang="sk-SK" dirty="0" smtClean="0"/>
              <a:t>trngotať, brnkať,</a:t>
            </a:r>
          </a:p>
          <a:p>
            <a:r>
              <a:rPr lang="sk-SK" dirty="0"/>
              <a:t> </a:t>
            </a:r>
            <a:r>
              <a:rPr lang="sk-SK" dirty="0" smtClean="0"/>
              <a:t>    cvendžať, zvoniť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69685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8"/>
          <p:cNvSpPr/>
          <p:nvPr/>
        </p:nvSpPr>
        <p:spPr>
          <a:xfrm>
            <a:off x="300342" y="413621"/>
            <a:ext cx="1213987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ryk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1" y="1554972"/>
            <a:ext cx="3423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vydávanie </a:t>
            </a:r>
            <a:r>
              <a:rPr lang="sk-SK" dirty="0" smtClean="0"/>
              <a:t>hlasných</a:t>
            </a:r>
          </a:p>
          <a:p>
            <a:r>
              <a:rPr lang="sk-SK" dirty="0"/>
              <a:t> </a:t>
            </a:r>
            <a:r>
              <a:rPr lang="sk-SK" dirty="0" smtClean="0"/>
              <a:t>     </a:t>
            </a:r>
            <a:r>
              <a:rPr lang="sk-SK" dirty="0"/>
              <a:t>ťahavých zvukov (o zvieratách</a:t>
            </a:r>
            <a:r>
              <a:rPr lang="sk-SK" dirty="0" smtClean="0"/>
              <a:t>)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p</a:t>
            </a:r>
            <a:r>
              <a:rPr lang="sk-SK" dirty="0" smtClean="0"/>
              <a:t>renikavý zvuk, hluk, vrava, krik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b</a:t>
            </a:r>
            <a:r>
              <a:rPr lang="sk-SK" dirty="0" smtClean="0"/>
              <a:t>olestný plač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2699792" y="449227"/>
            <a:ext cx="122802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ryčanie</a:t>
            </a:r>
            <a:endParaRPr lang="sk-SK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344740" y="986828"/>
            <a:ext cx="99443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2400" dirty="0" smtClean="0">
                <a:solidFill>
                  <a:srgbClr val="FF0000"/>
                </a:solidFill>
              </a:rPr>
              <a:t>z</a:t>
            </a:r>
            <a:r>
              <a:rPr lang="sk-SK" sz="2400" dirty="0" smtClean="0"/>
              <a:t>ryčať </a:t>
            </a:r>
            <a:endParaRPr lang="sk-SK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394560" y="413621"/>
            <a:ext cx="94461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ryčať</a:t>
            </a:r>
            <a:endParaRPr lang="sk-SK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30574" y="1556792"/>
            <a:ext cx="122413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400" dirty="0" smtClean="0"/>
              <a:t>  </a:t>
            </a:r>
            <a:r>
              <a:rPr lang="sk-SK" sz="2400" dirty="0" smtClean="0">
                <a:solidFill>
                  <a:srgbClr val="FF0000"/>
                </a:solidFill>
              </a:rPr>
              <a:t>za</a:t>
            </a:r>
            <a:r>
              <a:rPr lang="sk-SK" sz="2400" dirty="0" smtClean="0"/>
              <a:t>ryčať </a:t>
            </a:r>
            <a:endParaRPr lang="sk-SK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559173" y="413621"/>
            <a:ext cx="7673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ryčí</a:t>
            </a:r>
            <a:endParaRPr lang="sk-SK" sz="24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16216" y="413620"/>
            <a:ext cx="91223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ryčal</a:t>
            </a:r>
            <a:endParaRPr lang="sk-SK" sz="2400" dirty="0"/>
          </a:p>
        </p:txBody>
      </p:sp>
      <p:sp>
        <p:nvSpPr>
          <p:cNvPr id="11" name="Obdĺžnik 8"/>
          <p:cNvSpPr/>
          <p:nvPr/>
        </p:nvSpPr>
        <p:spPr>
          <a:xfrm>
            <a:off x="158473" y="3661367"/>
            <a:ext cx="2320380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trýzniť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9511" y="4708331"/>
            <a:ext cx="2194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t</a:t>
            </a:r>
            <a:r>
              <a:rPr lang="sk-SK" dirty="0" smtClean="0"/>
              <a:t>rápiť, mučiť, týrať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646582" y="3730796"/>
            <a:ext cx="207544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sebatrýznenie</a:t>
            </a:r>
            <a:endParaRPr lang="sk-SK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646582" y="4340283"/>
            <a:ext cx="191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m</a:t>
            </a:r>
            <a:r>
              <a:rPr lang="sk-SK" dirty="0" smtClean="0"/>
              <a:t>učí sám  seba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515393" y="3724413"/>
            <a:ext cx="149483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trýznenie</a:t>
            </a:r>
            <a:endParaRPr lang="sk-SK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659152" y="4329725"/>
            <a:ext cx="136005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trýzniteľ</a:t>
            </a:r>
            <a:endParaRPr lang="sk-SK" sz="24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923519" y="4908347"/>
            <a:ext cx="109568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trýznil</a:t>
            </a:r>
            <a:endParaRPr lang="sk-SK" sz="2400" dirty="0"/>
          </a:p>
        </p:txBody>
      </p:sp>
      <p:pic>
        <p:nvPicPr>
          <p:cNvPr id="2050" name="Picture 2" descr="Výsledok vyhľadávania obrázkov pre dopyt zviera v kliet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5695" y="3614744"/>
            <a:ext cx="1758125" cy="118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4594903" y="5661248"/>
            <a:ext cx="1424301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trýznené</a:t>
            </a:r>
            <a:endParaRPr lang="sk-SK" sz="2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516216" y="997934"/>
            <a:ext cx="1915076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5400" b="1" dirty="0" smtClean="0"/>
              <a:t>ri</a:t>
            </a:r>
            <a:r>
              <a:rPr lang="sk-SK" sz="5400" b="1" dirty="0" smtClean="0">
                <a:solidFill>
                  <a:srgbClr val="FF0000"/>
                </a:solidFill>
              </a:rPr>
              <a:t>n</a:t>
            </a:r>
            <a:r>
              <a:rPr lang="sk-SK" sz="5400" b="1" dirty="0" smtClean="0"/>
              <a:t>čať</a:t>
            </a:r>
            <a:endParaRPr lang="sk-SK" sz="5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372298" y="2564904"/>
            <a:ext cx="2112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š</a:t>
            </a:r>
            <a:r>
              <a:rPr lang="sk-SK" dirty="0" smtClean="0"/>
              <a:t>trngotať, brnkať,</a:t>
            </a:r>
          </a:p>
          <a:p>
            <a:r>
              <a:rPr lang="sk-SK" dirty="0"/>
              <a:t> </a:t>
            </a:r>
            <a:r>
              <a:rPr lang="sk-SK" dirty="0" smtClean="0"/>
              <a:t>    cvendžať, zvoniť</a:t>
            </a:r>
            <a:endParaRPr lang="sk-SK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7007428" y="1787624"/>
            <a:ext cx="14061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b="1" dirty="0">
                <a:solidFill>
                  <a:srgbClr val="FF0000"/>
                </a:solidFill>
              </a:rPr>
              <a:t>n</a:t>
            </a:r>
            <a:r>
              <a:rPr lang="sk-SK" sz="4800" b="1" dirty="0" smtClean="0"/>
              <a:t>ie y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xmlns="" val="35707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.sme.sk/cdata/7/76/7608657/zaujimavosti_op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98"/>
          <a:stretch/>
        </p:blipFill>
        <p:spPr bwMode="auto">
          <a:xfrm>
            <a:off x="3464193" y="2301197"/>
            <a:ext cx="5505239" cy="315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8"/>
          <p:cNvSpPr/>
          <p:nvPr/>
        </p:nvSpPr>
        <p:spPr>
          <a:xfrm>
            <a:off x="180445" y="2273096"/>
            <a:ext cx="2311338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prýštiť</a:t>
            </a:r>
            <a:endParaRPr lang="sk-SK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3369766"/>
            <a:ext cx="1951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p</a:t>
            </a:r>
            <a:r>
              <a:rPr lang="sk-SK" dirty="0" smtClean="0"/>
              <a:t>rameniť, </a:t>
            </a:r>
          </a:p>
          <a:p>
            <a:r>
              <a:rPr lang="sk-SK" dirty="0" smtClean="0"/>
              <a:t>vyvierať spod skaly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sk-SK" dirty="0" smtClean="0"/>
              <a:t>vystrekovať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4792947" y="780430"/>
            <a:ext cx="4201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ojedinelý </a:t>
            </a:r>
            <a:r>
              <a:rPr lang="sk-SK" dirty="0" smtClean="0"/>
              <a:t>európsky  unikát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prirodzený povrchový  </a:t>
            </a:r>
            <a:r>
              <a:rPr lang="sk-SK" dirty="0"/>
              <a:t>výver ľahkej </a:t>
            </a:r>
            <a:r>
              <a:rPr lang="sk-SK" dirty="0" smtClean="0"/>
              <a:t>ropy</a:t>
            </a:r>
          </a:p>
          <a:p>
            <a:r>
              <a:rPr lang="sk-SK" dirty="0"/>
              <a:t>Ropa sa sústreďuje v malom </a:t>
            </a:r>
            <a:r>
              <a:rPr lang="sk-SK" dirty="0" smtClean="0"/>
              <a:t>jazierku</a:t>
            </a:r>
          </a:p>
          <a:p>
            <a:r>
              <a:rPr lang="sk-SK" dirty="0" smtClean="0"/>
              <a:t> </a:t>
            </a:r>
            <a:r>
              <a:rPr lang="sk-SK" dirty="0"/>
              <a:t>s priemerom 1,5 -2 m.</a:t>
            </a:r>
            <a:endParaRPr lang="sk-SK" dirty="0" smtClean="0"/>
          </a:p>
        </p:txBody>
      </p:sp>
      <p:sp>
        <p:nvSpPr>
          <p:cNvPr id="8" name="Obdélník 7"/>
          <p:cNvSpPr/>
          <p:nvPr/>
        </p:nvSpPr>
        <p:spPr>
          <a:xfrm>
            <a:off x="5796136" y="4437112"/>
            <a:ext cx="2952328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" name="Picture 4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28495"/>
            <a:ext cx="2195867" cy="148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9"/>
          <p:cNvCxnSpPr/>
          <p:nvPr/>
        </p:nvCxnSpPr>
        <p:spPr>
          <a:xfrm>
            <a:off x="4716016" y="2780928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7668344" y="3501008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8" name="Picture 6" descr="Výsledok vyhľadávania obrázkov pre dopyt kor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16005"/>
            <a:ext cx="1596542" cy="212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2771800" y="2877516"/>
            <a:ext cx="101976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prýšti</a:t>
            </a:r>
            <a:endParaRPr lang="sk-SK" sz="24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5508104" y="5055567"/>
            <a:ext cx="101976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 prýšti</a:t>
            </a:r>
            <a:endParaRPr lang="sk-SK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34949" y="5589240"/>
            <a:ext cx="4434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 smtClean="0"/>
              <a:t>Herliansky gejzír, ktorý </a:t>
            </a:r>
            <a:r>
              <a:rPr lang="sk-SK" dirty="0"/>
              <a:t>v súčasnosti </a:t>
            </a:r>
            <a:r>
              <a:rPr lang="sk-SK" dirty="0" smtClean="0"/>
              <a:t>strieka</a:t>
            </a:r>
          </a:p>
          <a:p>
            <a:r>
              <a:rPr lang="sk-SK" dirty="0" smtClean="0"/>
              <a:t> </a:t>
            </a:r>
            <a:r>
              <a:rPr lang="sk-SK" dirty="0"/>
              <a:t>do výšky 7 - 15 m. </a:t>
            </a:r>
            <a:endParaRPr lang="sk-SK" dirty="0" smtClean="0"/>
          </a:p>
          <a:p>
            <a:r>
              <a:rPr lang="sk-SK" dirty="0" smtClean="0"/>
              <a:t>Je </a:t>
            </a:r>
            <a:r>
              <a:rPr lang="sk-SK" dirty="0"/>
              <a:t>to jediný studený gejzír v Európe.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95536" y="4665910"/>
            <a:ext cx="2440092" cy="92333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k-SK" sz="2400" dirty="0" smtClean="0"/>
              <a:t> </a:t>
            </a:r>
            <a:r>
              <a:rPr lang="sk-SK" sz="5400" b="1" dirty="0" smtClean="0">
                <a:solidFill>
                  <a:schemeClr val="tx1"/>
                </a:solidFill>
              </a:rPr>
              <a:t>rinúť sa</a:t>
            </a:r>
            <a:endParaRPr lang="sk-SK" sz="5400" b="1" dirty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83810" y="5674541"/>
            <a:ext cx="18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sk-SK" dirty="0"/>
              <a:t>p</a:t>
            </a:r>
            <a:r>
              <a:rPr lang="sk-SK" dirty="0" smtClean="0"/>
              <a:t>rúdom stekať</a:t>
            </a:r>
            <a:endParaRPr lang="sk-SK" dirty="0"/>
          </a:p>
        </p:txBody>
      </p:sp>
      <p:sp>
        <p:nvSpPr>
          <p:cNvPr id="7" name="TextovéPole 6"/>
          <p:cNvSpPr txBox="1"/>
          <p:nvPr/>
        </p:nvSpPr>
        <p:spPr>
          <a:xfrm>
            <a:off x="403891" y="6043873"/>
            <a:ext cx="2154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Slzy sa </a:t>
            </a:r>
            <a:r>
              <a:rPr lang="sk-SK" b="1" dirty="0" smtClean="0"/>
              <a:t>rinuli </a:t>
            </a:r>
            <a:r>
              <a:rPr lang="sk-SK" dirty="0" smtClean="0"/>
              <a:t>po tvári.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9916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711</Words>
  <Application>Microsoft Office PowerPoint</Application>
  <PresentationFormat>Předvádění na obrazovce (4:3)</PresentationFormat>
  <Paragraphs>292</Paragraphs>
  <Slides>14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Motív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Mamka</dc:creator>
  <cp:lastModifiedBy>Fero</cp:lastModifiedBy>
  <cp:revision>161</cp:revision>
  <cp:lastPrinted>2018-01-08T23:10:35Z</cp:lastPrinted>
  <dcterms:created xsi:type="dcterms:W3CDTF">2014-09-30T20:22:59Z</dcterms:created>
  <dcterms:modified xsi:type="dcterms:W3CDTF">2020-04-21T09:55:33Z</dcterms:modified>
</cp:coreProperties>
</file>