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2" r:id="rId6"/>
    <p:sldId id="263" r:id="rId7"/>
    <p:sldId id="265" r:id="rId8"/>
    <p:sldId id="266" r:id="rId9"/>
    <p:sldId id="269" r:id="rId10"/>
    <p:sldId id="271" r:id="rId11"/>
    <p:sldId id="272" r:id="rId12"/>
    <p:sldId id="273" r:id="rId13"/>
    <p:sldId id="274" r:id="rId14"/>
    <p:sldId id="275" r:id="rId15"/>
    <p:sldId id="276" r:id="rId16"/>
    <p:sldId id="279" r:id="rId17"/>
    <p:sldId id="281" r:id="rId18"/>
    <p:sldId id="283" r:id="rId19"/>
    <p:sldId id="284" r:id="rId2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Upravte štýl predlohy podnadpisov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95D74-864A-488E-AFAE-0F6427E407B0}" type="datetimeFigureOut">
              <a:rPr lang="sk-SK" smtClean="0"/>
              <a:pPr/>
              <a:t>1.4.2020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798EA-A7CF-44BB-BB6B-C24DD681C79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26259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95D74-864A-488E-AFAE-0F6427E407B0}" type="datetimeFigureOut">
              <a:rPr lang="sk-SK" smtClean="0"/>
              <a:pPr/>
              <a:t>1.4.2020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798EA-A7CF-44BB-BB6B-C24DD681C79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98932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95D74-864A-488E-AFAE-0F6427E407B0}" type="datetimeFigureOut">
              <a:rPr lang="sk-SK" smtClean="0"/>
              <a:pPr/>
              <a:t>1.4.2020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798EA-A7CF-44BB-BB6B-C24DD681C79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11733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95D74-864A-488E-AFAE-0F6427E407B0}" type="datetimeFigureOut">
              <a:rPr lang="sk-SK" smtClean="0"/>
              <a:pPr/>
              <a:t>1.4.2020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798EA-A7CF-44BB-BB6B-C24DD681C79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14199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95D74-864A-488E-AFAE-0F6427E407B0}" type="datetimeFigureOut">
              <a:rPr lang="sk-SK" smtClean="0"/>
              <a:pPr/>
              <a:t>1.4.2020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798EA-A7CF-44BB-BB6B-C24DD681C79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77941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95D74-864A-488E-AFAE-0F6427E407B0}" type="datetimeFigureOut">
              <a:rPr lang="sk-SK" smtClean="0"/>
              <a:pPr/>
              <a:t>1.4.2020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798EA-A7CF-44BB-BB6B-C24DD681C79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11625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95D74-864A-488E-AFAE-0F6427E407B0}" type="datetimeFigureOut">
              <a:rPr lang="sk-SK" smtClean="0"/>
              <a:pPr/>
              <a:t>1.4.2020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798EA-A7CF-44BB-BB6B-C24DD681C79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95D74-864A-488E-AFAE-0F6427E407B0}" type="datetimeFigureOut">
              <a:rPr lang="sk-SK" smtClean="0"/>
              <a:pPr/>
              <a:t>1.4.2020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798EA-A7CF-44BB-BB6B-C24DD681C79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95D74-864A-488E-AFAE-0F6427E407B0}" type="datetimeFigureOut">
              <a:rPr lang="sk-SK" smtClean="0"/>
              <a:pPr/>
              <a:t>1.4.2020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798EA-A7CF-44BB-BB6B-C24DD681C79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95D74-864A-488E-AFAE-0F6427E407B0}" type="datetimeFigureOut">
              <a:rPr lang="sk-SK" smtClean="0"/>
              <a:pPr/>
              <a:t>1.4.2020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798EA-A7CF-44BB-BB6B-C24DD681C79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93276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95D74-864A-488E-AFAE-0F6427E407B0}" type="datetimeFigureOut">
              <a:rPr lang="sk-SK" smtClean="0"/>
              <a:pPr/>
              <a:t>1.4.2020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798EA-A7CF-44BB-BB6B-C24DD681C79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95D74-864A-488E-AFAE-0F6427E407B0}" type="datetimeFigureOut">
              <a:rPr lang="sk-SK" smtClean="0"/>
              <a:pPr/>
              <a:t>1.4.2020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798EA-A7CF-44BB-BB6B-C24DD681C79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69923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9.gif"/><Relationship Id="rId5" Type="http://schemas.openxmlformats.org/officeDocument/2006/relationships/image" Target="../media/image28.jpe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0.gif"/><Relationship Id="rId5" Type="http://schemas.openxmlformats.org/officeDocument/2006/relationships/image" Target="../media/image10.pn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4.jpe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3.jpeg"/><Relationship Id="rId5" Type="http://schemas.openxmlformats.org/officeDocument/2006/relationships/image" Target="../media/image22.gif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youtube.com/watch?v=3zQLuayYTqs" TargetMode="Externa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975519"/>
            <a:ext cx="7772400" cy="1470025"/>
          </a:xfrm>
        </p:spPr>
        <p:txBody>
          <a:bodyPr>
            <a:normAutofit/>
          </a:bodyPr>
          <a:lstStyle/>
          <a:p>
            <a:r>
              <a:rPr lang="sk-SK" sz="72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Vodné vtáky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030" name="Picture 6" descr="http://sirmi.ic.cz/ptak/60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84796"/>
            <a:ext cx="1057275" cy="87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sirmi.ic.cz/ptak/98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100663"/>
            <a:ext cx="1247775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p8.metroflog.net/pictures/327/36/0/1027036327_VGELTXFDJYHQJTN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4"/>
          <a:stretch/>
        </p:blipFill>
        <p:spPr bwMode="auto">
          <a:xfrm>
            <a:off x="1043608" y="2382982"/>
            <a:ext cx="6668888" cy="36225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 prst="coolSlant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54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9217" y="692696"/>
            <a:ext cx="8229600" cy="1143000"/>
          </a:xfrm>
        </p:spPr>
        <p:txBody>
          <a:bodyPr/>
          <a:lstStyle/>
          <a:p>
            <a:r>
              <a:rPr lang="sk-SK" b="1" dirty="0">
                <a:latin typeface="Comic Sans MS" pitchFamily="66" charset="0"/>
              </a:rPr>
              <a:t>Bocian biely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99592" y="1600200"/>
            <a:ext cx="712879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2400" b="1" dirty="0">
                <a:latin typeface="Comic Sans MS" pitchFamily="66" charset="0"/>
              </a:rPr>
              <a:t>	Je to náš jediný vták, ktorý </a:t>
            </a:r>
            <a:r>
              <a:rPr lang="sk-SK" sz="2400" b="1" u="sng" dirty="0">
                <a:latin typeface="Comic Sans MS" pitchFamily="66" charset="0"/>
              </a:rPr>
              <a:t>nemá hlasový prejav</a:t>
            </a:r>
            <a:r>
              <a:rPr lang="sk-SK" sz="2400" b="1" dirty="0">
                <a:latin typeface="Comic Sans MS" pitchFamily="66" charset="0"/>
              </a:rPr>
              <a:t>, jeho najdôležitejším zvukom je </a:t>
            </a:r>
            <a:r>
              <a:rPr lang="sk-SK" sz="2400" b="1" dirty="0">
                <a:solidFill>
                  <a:schemeClr val="bg1"/>
                </a:solidFill>
                <a:latin typeface="Comic Sans MS" pitchFamily="66" charset="0"/>
              </a:rPr>
              <a:t>klepanie zobákom</a:t>
            </a:r>
            <a:r>
              <a:rPr lang="sk-SK" sz="2400" b="1" dirty="0">
                <a:latin typeface="Comic Sans MS" pitchFamily="66" charset="0"/>
              </a:rPr>
              <a:t>.</a:t>
            </a:r>
          </a:p>
        </p:txBody>
      </p:sp>
      <p:pic>
        <p:nvPicPr>
          <p:cNvPr id="4" name="bocian biel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7164288" y="5013176"/>
            <a:ext cx="609600" cy="609600"/>
          </a:xfrm>
          <a:prstGeom prst="rect">
            <a:avLst/>
          </a:prstGeom>
        </p:spPr>
      </p:pic>
      <p:pic>
        <p:nvPicPr>
          <p:cNvPr id="15362" name="Picture 2" descr="http://crepiny.noviny.sk/uploads/tx_media_files/thumbs/800x448/bocian_31136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702903"/>
            <a:ext cx="3430432" cy="191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Zástupný symbol obsahu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039" y="332656"/>
            <a:ext cx="98107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31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99592" y="1600200"/>
            <a:ext cx="734481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2800" b="1" dirty="0">
                <a:latin typeface="Comic Sans MS" pitchFamily="66" charset="0"/>
              </a:rPr>
              <a:t>	Mláďatá </a:t>
            </a:r>
            <a:r>
              <a:rPr lang="sk-SK" sz="2800" b="1" dirty="0">
                <a:solidFill>
                  <a:schemeClr val="bg1"/>
                </a:solidFill>
                <a:latin typeface="Comic Sans MS" pitchFamily="66" charset="0"/>
              </a:rPr>
              <a:t>sú </a:t>
            </a:r>
            <a:r>
              <a:rPr lang="sk-SK" sz="2800" b="1" dirty="0" err="1">
                <a:solidFill>
                  <a:schemeClr val="bg1"/>
                </a:solidFill>
                <a:latin typeface="Comic Sans MS" pitchFamily="66" charset="0"/>
              </a:rPr>
              <a:t>kŕmivé</a:t>
            </a:r>
            <a:endParaRPr lang="sk-SK" sz="28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6386" name="Picture 2" descr="http://i.sme.sk/cdata/4/58/5835724/_bocian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564904"/>
            <a:ext cx="3844475" cy="313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www.beruska8.cz/ptacihejbaci/cap2/26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252" y="1268760"/>
            <a:ext cx="1016072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79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/>
          <a:lstStyle/>
          <a:p>
            <a:r>
              <a:rPr lang="sk-SK" b="1" dirty="0">
                <a:latin typeface="Comic Sans MS" pitchFamily="66" charset="0"/>
              </a:rPr>
              <a:t>Volavka popolavá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757906" y="1600200"/>
            <a:ext cx="3737894" cy="4525963"/>
          </a:xfrm>
        </p:spPr>
        <p:txBody>
          <a:bodyPr>
            <a:normAutofit/>
          </a:bodyPr>
          <a:lstStyle/>
          <a:p>
            <a:r>
              <a:rPr lang="sk-SK" sz="2500" b="1" dirty="0">
                <a:latin typeface="Comic Sans MS" pitchFamily="66" charset="0"/>
              </a:rPr>
              <a:t>Je to </a:t>
            </a:r>
            <a:r>
              <a:rPr lang="sk-SK" sz="2500" b="1" dirty="0">
                <a:solidFill>
                  <a:schemeClr val="bg1"/>
                </a:solidFill>
                <a:latin typeface="Comic Sans MS" pitchFamily="66" charset="0"/>
              </a:rPr>
              <a:t>samotár</a:t>
            </a:r>
            <a:r>
              <a:rPr lang="sk-SK" sz="2500" b="1" dirty="0">
                <a:latin typeface="Comic Sans MS" pitchFamily="66" charset="0"/>
              </a:rPr>
              <a:t>, alebo žije v </a:t>
            </a:r>
            <a:r>
              <a:rPr lang="sk-SK" sz="2500" b="1" dirty="0">
                <a:solidFill>
                  <a:schemeClr val="bg1"/>
                </a:solidFill>
                <a:latin typeface="Comic Sans MS" pitchFamily="66" charset="0"/>
              </a:rPr>
              <a:t>malých kolóniách</a:t>
            </a:r>
          </a:p>
          <a:p>
            <a:r>
              <a:rPr lang="sk-SK" sz="2500" b="1" dirty="0">
                <a:latin typeface="Comic Sans MS" pitchFamily="66" charset="0"/>
              </a:rPr>
              <a:t>Živí sa rybami, myšami, žabami, jaštericami, hmyzom</a:t>
            </a:r>
          </a:p>
          <a:p>
            <a:r>
              <a:rPr lang="sk-SK" sz="2500" b="1" dirty="0">
                <a:latin typeface="Comic Sans MS" pitchFamily="66" charset="0"/>
              </a:rPr>
              <a:t>Hniezdi v korunách vysokých stromov.</a:t>
            </a:r>
          </a:p>
          <a:p>
            <a:pPr>
              <a:buNone/>
            </a:pPr>
            <a:endParaRPr lang="sk-SK" dirty="0"/>
          </a:p>
        </p:txBody>
      </p:sp>
      <p:pic>
        <p:nvPicPr>
          <p:cNvPr id="17410" name="Picture 2" descr="http://t1.gstatic.com/images?q=tbn:ANd9GcSszXt1f5-wglevl6njbLqSYyBC_MP7W-pqoMVGkRJukRa-R8oZb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16832"/>
            <a:ext cx="3450534" cy="33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http://t1.gstatic.com/images?q=tbn:ANd9GcRmMIJUdPq3b3hBqxGtj22vJ1ZeFcOZ161EpDA2a2YfBxjfZrace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9" y="69210"/>
            <a:ext cx="69447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5-cípa hviezda 7"/>
          <p:cNvSpPr/>
          <p:nvPr/>
        </p:nvSpPr>
        <p:spPr>
          <a:xfrm>
            <a:off x="1876451" y="1124744"/>
            <a:ext cx="360040" cy="288032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5294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r>
              <a:rPr lang="sk-SK" b="1" dirty="0">
                <a:latin typeface="Comic Sans MS" pitchFamily="66" charset="0"/>
              </a:rPr>
              <a:t>Lyska čierna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27584" y="1600200"/>
            <a:ext cx="7488832" cy="4525963"/>
          </a:xfrm>
        </p:spPr>
        <p:txBody>
          <a:bodyPr>
            <a:normAutofit/>
          </a:bodyPr>
          <a:lstStyle/>
          <a:p>
            <a:r>
              <a:rPr lang="sk-SK" sz="2800" b="1" dirty="0">
                <a:latin typeface="Comic Sans MS" pitchFamily="66" charset="0"/>
              </a:rPr>
              <a:t>Tvorí </a:t>
            </a:r>
            <a:r>
              <a:rPr lang="sk-SK" sz="2800" b="1" dirty="0">
                <a:solidFill>
                  <a:schemeClr val="bg1"/>
                </a:solidFill>
                <a:latin typeface="Comic Sans MS" pitchFamily="66" charset="0"/>
              </a:rPr>
              <a:t>zimné kŕdle</a:t>
            </a:r>
          </a:p>
          <a:p>
            <a:r>
              <a:rPr lang="sk-SK" sz="2800" b="1" dirty="0">
                <a:latin typeface="Comic Sans MS" pitchFamily="66" charset="0"/>
              </a:rPr>
              <a:t>Potravu tvoria vodné rastliny, slimáky, hmyz.</a:t>
            </a:r>
          </a:p>
        </p:txBody>
      </p:sp>
      <p:pic>
        <p:nvPicPr>
          <p:cNvPr id="19458" name="Picture 2" descr="http://t0.gstatic.com/images?q=tbn:ANd9GcRUh2P1ZEz9hV2i5xi_rYH9GxAP2ik0xfsD7PT0EtqAcdLMU9y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284984"/>
            <a:ext cx="3960440" cy="2431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5-cípa hviezda 4"/>
          <p:cNvSpPr/>
          <p:nvPr/>
        </p:nvSpPr>
        <p:spPr>
          <a:xfrm>
            <a:off x="2339752" y="1044476"/>
            <a:ext cx="360040" cy="288032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26146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971600" y="1600200"/>
            <a:ext cx="3524200" cy="4525963"/>
          </a:xfrm>
        </p:spPr>
        <p:txBody>
          <a:bodyPr/>
          <a:lstStyle/>
          <a:p>
            <a:r>
              <a:rPr lang="sk-SK" b="1" dirty="0">
                <a:latin typeface="Comic Sans MS" pitchFamily="66" charset="0"/>
              </a:rPr>
              <a:t>Má typickú bielu škvrnu na čele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24200" cy="4525963"/>
          </a:xfrm>
        </p:spPr>
        <p:txBody>
          <a:bodyPr/>
          <a:lstStyle/>
          <a:p>
            <a:pPr>
              <a:buNone/>
            </a:pPr>
            <a:endParaRPr lang="sk-SK" dirty="0"/>
          </a:p>
        </p:txBody>
      </p:sp>
      <p:pic>
        <p:nvPicPr>
          <p:cNvPr id="18434" name="Picture 2" descr="http://t2.gstatic.com/images?q=tbn:ANd9GcRO-JIvxUPtLoP5zcKmsmC4SgChbrjPMJlb4_OpyPA2tnETMQ5q1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628800"/>
            <a:ext cx="200288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://polovnictvo.pluska.sk/images/gallery/polovnictvo-rybarstvo/zivot-pri-vode/2009/lyska_h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574" y="4221088"/>
            <a:ext cx="3456384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Rovná spojovacia šípka 5"/>
          <p:cNvCxnSpPr/>
          <p:nvPr/>
        </p:nvCxnSpPr>
        <p:spPr>
          <a:xfrm>
            <a:off x="3995936" y="2276872"/>
            <a:ext cx="2232248" cy="576064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427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/>
          <a:lstStyle/>
          <a:p>
            <a:r>
              <a:rPr lang="sk-SK" b="1" dirty="0">
                <a:latin typeface="Comic Sans MS" pitchFamily="66" charset="0"/>
              </a:rPr>
              <a:t>Potápka chochlatá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99592" y="1600200"/>
            <a:ext cx="7416824" cy="4525963"/>
          </a:xfrm>
        </p:spPr>
        <p:txBody>
          <a:bodyPr/>
          <a:lstStyle/>
          <a:p>
            <a:r>
              <a:rPr lang="sk-SK" sz="2800" b="1" dirty="0">
                <a:latin typeface="Comic Sans MS" pitchFamily="66" charset="0"/>
              </a:rPr>
              <a:t>Žije </a:t>
            </a:r>
            <a:r>
              <a:rPr lang="sk-SK" sz="2800" b="1" dirty="0">
                <a:solidFill>
                  <a:schemeClr val="bg1"/>
                </a:solidFill>
                <a:latin typeface="Comic Sans MS" pitchFamily="66" charset="0"/>
              </a:rPr>
              <a:t>v pároch</a:t>
            </a:r>
            <a:r>
              <a:rPr lang="sk-SK" sz="2800" b="1" dirty="0">
                <a:latin typeface="Comic Sans MS" pitchFamily="66" charset="0"/>
              </a:rPr>
              <a:t>, je menšia ako kačica</a:t>
            </a:r>
          </a:p>
          <a:p>
            <a:r>
              <a:rPr lang="sk-SK" sz="2800" b="1" dirty="0">
                <a:latin typeface="Comic Sans MS" pitchFamily="66" charset="0"/>
              </a:rPr>
              <a:t>Živí sa vodnými živočíchmi, rybami, kôrovcami a hmyzom.</a:t>
            </a:r>
          </a:p>
          <a:p>
            <a:endParaRPr lang="sk-SK" dirty="0"/>
          </a:p>
        </p:txBody>
      </p:sp>
      <p:pic>
        <p:nvPicPr>
          <p:cNvPr id="21506" name="Picture 2" descr="http://www.naturfoto.cz/fotografie/ptaci/potapka-rohac-224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895104"/>
            <a:ext cx="2808312" cy="187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http://t3.gstatic.com/images?q=tbn:ANd9GcTBJMX6ShHjsKQyXhifCPuZuDezOl98JHA5N3OszHxfiamuHFOJq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136" y="3831208"/>
            <a:ext cx="1981492" cy="1267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http://nd04.jxs.cz/682/561/70cc67f616_69290712_o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975" y="4534041"/>
            <a:ext cx="2044105" cy="132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m1.aimg.sk/tahaky/g_18977_48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6" y="5357826"/>
            <a:ext cx="360040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upload.wikimedia.org/wikipedia/commons/thumb/2/23/Female.svg/100px-Female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52" y="5214950"/>
            <a:ext cx="299769" cy="45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5-cípa hviezda 8"/>
          <p:cNvSpPr/>
          <p:nvPr/>
        </p:nvSpPr>
        <p:spPr>
          <a:xfrm>
            <a:off x="1691680" y="1188492"/>
            <a:ext cx="360040" cy="288032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9699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r>
              <a:rPr lang="sk-SK" b="1" dirty="0">
                <a:latin typeface="Comic Sans MS" pitchFamily="66" charset="0"/>
              </a:rPr>
              <a:t>Kaňa močiarna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27584" y="1600200"/>
            <a:ext cx="7344816" cy="4525963"/>
          </a:xfrm>
        </p:spPr>
        <p:txBody>
          <a:bodyPr/>
          <a:lstStyle/>
          <a:p>
            <a:r>
              <a:rPr lang="sk-SK" b="1" dirty="0">
                <a:latin typeface="Comic Sans MS" pitchFamily="66" charset="0"/>
              </a:rPr>
              <a:t>Vytvára </a:t>
            </a:r>
            <a:r>
              <a:rPr lang="sk-SK" b="1" dirty="0">
                <a:solidFill>
                  <a:schemeClr val="bg1"/>
                </a:solidFill>
                <a:latin typeface="Comic Sans MS" pitchFamily="66" charset="0"/>
              </a:rPr>
              <a:t>páry</a:t>
            </a:r>
            <a:r>
              <a:rPr lang="sk-SK" b="1" dirty="0">
                <a:latin typeface="Comic Sans MS" pitchFamily="66" charset="0"/>
              </a:rPr>
              <a:t>, </a:t>
            </a:r>
            <a:r>
              <a:rPr lang="sk-SK" b="1" dirty="0">
                <a:solidFill>
                  <a:schemeClr val="bg1"/>
                </a:solidFill>
                <a:latin typeface="Comic Sans MS" pitchFamily="66" charset="0"/>
              </a:rPr>
              <a:t>rodinné skupiny</a:t>
            </a:r>
          </a:p>
          <a:p>
            <a:r>
              <a:rPr lang="sk-SK" b="1" dirty="0">
                <a:latin typeface="Comic Sans MS" pitchFamily="66" charset="0"/>
              </a:rPr>
              <a:t>Je </a:t>
            </a:r>
            <a:r>
              <a:rPr lang="sk-SK" b="1" dirty="0">
                <a:solidFill>
                  <a:schemeClr val="bg1"/>
                </a:solidFill>
                <a:latin typeface="Comic Sans MS" pitchFamily="66" charset="0"/>
              </a:rPr>
              <a:t>dravá</a:t>
            </a:r>
            <a:r>
              <a:rPr lang="sk-SK" b="1" dirty="0">
                <a:latin typeface="Comic Sans MS" pitchFamily="66" charset="0"/>
              </a:rPr>
              <a:t> – živí sa žabami, plazmi, cicavcami, vtákmi a rybami</a:t>
            </a:r>
            <a:r>
              <a:rPr lang="sk-SK" dirty="0"/>
              <a:t>.</a:t>
            </a:r>
          </a:p>
        </p:txBody>
      </p:sp>
      <p:pic>
        <p:nvPicPr>
          <p:cNvPr id="24578" name="Picture 2" descr="http://t1.gstatic.com/images?q=tbn:ANd9GcSvWQGqO-8m9ndnhOk_DI90Arg0IVCfXGdm7wvZryfskS96_cs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332" y="3284984"/>
            <a:ext cx="3548786" cy="2626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5-cípa hviezda 4"/>
          <p:cNvSpPr/>
          <p:nvPr/>
        </p:nvSpPr>
        <p:spPr>
          <a:xfrm>
            <a:off x="2233581" y="1041477"/>
            <a:ext cx="360040" cy="288032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741908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903" y="553244"/>
            <a:ext cx="8229600" cy="1143000"/>
          </a:xfrm>
        </p:spPr>
        <p:txBody>
          <a:bodyPr/>
          <a:lstStyle/>
          <a:p>
            <a:r>
              <a:rPr lang="sk-SK" b="1" dirty="0">
                <a:latin typeface="Comic Sans MS" pitchFamily="66" charset="0"/>
              </a:rPr>
              <a:t>Kormorán veľký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971600" y="1600200"/>
            <a:ext cx="3168352" cy="4525963"/>
          </a:xfrm>
        </p:spPr>
        <p:txBody>
          <a:bodyPr/>
          <a:lstStyle/>
          <a:p>
            <a:r>
              <a:rPr lang="sk-SK" b="1" dirty="0">
                <a:latin typeface="Comic Sans MS" pitchFamily="66" charset="0"/>
              </a:rPr>
              <a:t>Hniezdi </a:t>
            </a:r>
            <a:r>
              <a:rPr lang="sk-SK" b="1" dirty="0">
                <a:solidFill>
                  <a:schemeClr val="bg1"/>
                </a:solidFill>
                <a:latin typeface="Comic Sans MS" pitchFamily="66" charset="0"/>
              </a:rPr>
              <a:t>v kolóniách </a:t>
            </a:r>
            <a:r>
              <a:rPr lang="sk-SK" b="1" dirty="0">
                <a:latin typeface="Comic Sans MS" pitchFamily="66" charset="0"/>
              </a:rPr>
              <a:t>na stromoch</a:t>
            </a:r>
          </a:p>
          <a:p>
            <a:r>
              <a:rPr lang="sk-SK" b="1" dirty="0">
                <a:latin typeface="Comic Sans MS" pitchFamily="66" charset="0"/>
              </a:rPr>
              <a:t>Živí sa </a:t>
            </a:r>
            <a:r>
              <a:rPr lang="sk-SK" b="1" dirty="0">
                <a:solidFill>
                  <a:schemeClr val="bg1"/>
                </a:solidFill>
                <a:latin typeface="Comic Sans MS" pitchFamily="66" charset="0"/>
              </a:rPr>
              <a:t>výlučne rybami</a:t>
            </a:r>
          </a:p>
          <a:p>
            <a:r>
              <a:rPr lang="sk-SK" b="1" dirty="0">
                <a:latin typeface="Comic Sans MS" pitchFamily="66" charset="0"/>
              </a:rPr>
              <a:t>Telo je čierne so zelenkastým nádychom, je veľký ako hus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sk-SK" dirty="0"/>
          </a:p>
        </p:txBody>
      </p:sp>
      <p:pic>
        <p:nvPicPr>
          <p:cNvPr id="25602" name="Picture 2" descr="http://www.galeriaslovakia.sk/Upload/Image/Galeria/276/1320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239" y="2420887"/>
            <a:ext cx="4032448" cy="2914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http://www.rybsvaz.cz/img/obr/kormora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8356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5-cípa hviezda 6"/>
          <p:cNvSpPr/>
          <p:nvPr/>
        </p:nvSpPr>
        <p:spPr>
          <a:xfrm>
            <a:off x="2053561" y="1027623"/>
            <a:ext cx="360040" cy="288032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997139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/>
          <a:lstStyle/>
          <a:p>
            <a:r>
              <a:rPr lang="sk-SK" b="1" dirty="0">
                <a:latin typeface="Comic Sans MS" pitchFamily="66" charset="0"/>
              </a:rPr>
              <a:t>Rybárik riečny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27584" y="2708920"/>
            <a:ext cx="7344816" cy="3417243"/>
          </a:xfrm>
        </p:spPr>
        <p:txBody>
          <a:bodyPr>
            <a:normAutofit/>
          </a:bodyPr>
          <a:lstStyle/>
          <a:p>
            <a:endParaRPr lang="sk-SK" sz="2800" b="1" dirty="0">
              <a:latin typeface="Comic Sans MS" pitchFamily="66" charset="0"/>
            </a:endParaRPr>
          </a:p>
          <a:p>
            <a:endParaRPr lang="sk-SK" sz="2800" b="1" dirty="0">
              <a:latin typeface="Comic Sans MS" pitchFamily="66" charset="0"/>
            </a:endParaRPr>
          </a:p>
          <a:p>
            <a:r>
              <a:rPr lang="sk-SK" sz="2800" b="1" dirty="0">
                <a:latin typeface="Comic Sans MS" pitchFamily="66" charset="0"/>
              </a:rPr>
              <a:t>Žije </a:t>
            </a:r>
            <a:r>
              <a:rPr lang="sk-SK" sz="2800" b="1" dirty="0">
                <a:solidFill>
                  <a:schemeClr val="bg1"/>
                </a:solidFill>
                <a:latin typeface="Comic Sans MS" pitchFamily="66" charset="0"/>
              </a:rPr>
              <a:t>v pároch</a:t>
            </a:r>
          </a:p>
          <a:p>
            <a:r>
              <a:rPr lang="sk-SK" sz="2800" b="1" dirty="0">
                <a:latin typeface="Comic Sans MS" pitchFamily="66" charset="0"/>
              </a:rPr>
              <a:t>Živí sa rybami, žabami a hmyzom</a:t>
            </a:r>
          </a:p>
          <a:p>
            <a:r>
              <a:rPr lang="sk-SK" sz="2800" b="1" dirty="0">
                <a:latin typeface="Comic Sans MS" pitchFamily="66" charset="0"/>
              </a:rPr>
              <a:t>V porovnaní s telom má veľkú hlavu a krásne sfarbené perie.</a:t>
            </a:r>
          </a:p>
        </p:txBody>
      </p:sp>
      <p:pic>
        <p:nvPicPr>
          <p:cNvPr id="28674" name="Picture 2" descr="http://www.beruska8.cz/ptacihejbaci/ptaci2/73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55255"/>
            <a:ext cx="1304925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http://t2.gstatic.com/images?q=tbn:ANd9GcTBdP9o7BLb14Up-kzNnniYZQ2enWGtigpvHN5McWVJCBw_B6X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532" y="1844824"/>
            <a:ext cx="3600400" cy="240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-cípa hviezda 5"/>
          <p:cNvSpPr/>
          <p:nvPr/>
        </p:nvSpPr>
        <p:spPr>
          <a:xfrm>
            <a:off x="6732240" y="1254766"/>
            <a:ext cx="360040" cy="288032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096387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90538"/>
            <a:ext cx="8229600" cy="1143000"/>
          </a:xfrm>
        </p:spPr>
        <p:txBody>
          <a:bodyPr/>
          <a:lstStyle/>
          <a:p>
            <a:r>
              <a:rPr lang="sk-SK" sz="2000" dirty="0"/>
              <a:t>nie do zošita, je to zaujímavosť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sk-SK" dirty="0"/>
              <a:t>Chytá ryby do dĺžky 7 cm, čaká na konároch a skalách, odkiaľ sa strmhlav útočí pod vodu.</a:t>
            </a:r>
          </a:p>
          <a:p>
            <a:endParaRPr lang="sk-SK" dirty="0"/>
          </a:p>
          <a:p>
            <a:r>
              <a:rPr lang="sk-SK" dirty="0"/>
              <a:t>Korisť usmrtí údermi o zem alebo konár a posúva si do úst napred, aby plutvy nerobili odpor.</a:t>
            </a:r>
          </a:p>
          <a:p>
            <a:endParaRPr lang="sk-SK" dirty="0"/>
          </a:p>
        </p:txBody>
      </p:sp>
      <p:pic>
        <p:nvPicPr>
          <p:cNvPr id="27650" name="Picture 2" descr="http://www.beruska8.cz/ptacihejbaci/ptaci2/73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42925"/>
            <a:ext cx="1304925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http://t2.gstatic.com/images?q=tbn:ANd9GcRjyZ3bbTo3VM6ZfaGp7oFQp-7h_20XwOzlVXNoY7G73AyNrQQYR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882" y="1268760"/>
            <a:ext cx="1452919" cy="247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4" name="Picture 6" descr="http://www.naturfoto.cz/fotografie/ptaci/rybarik-riecny-1399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863181"/>
            <a:ext cx="3073712" cy="2049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93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83568" y="980728"/>
            <a:ext cx="7488832" cy="5145435"/>
          </a:xfrm>
        </p:spPr>
        <p:txBody>
          <a:bodyPr/>
          <a:lstStyle/>
          <a:p>
            <a:pPr marL="0" indent="0">
              <a:buNone/>
            </a:pPr>
            <a:r>
              <a:rPr lang="sk-SK" b="1" u="sng" dirty="0">
                <a:latin typeface="Comic Sans MS" pitchFamily="66" charset="0"/>
              </a:rPr>
              <a:t>Vodné vtáky </a:t>
            </a:r>
            <a:r>
              <a:rPr lang="sk-SK" b="1" dirty="0">
                <a:latin typeface="Comic Sans MS" pitchFamily="66" charset="0"/>
              </a:rPr>
              <a:t>- prispôsobené sú na plávanie a potápanie sa vo vode:</a:t>
            </a:r>
          </a:p>
          <a:p>
            <a:pPr marL="0" indent="0">
              <a:buNone/>
            </a:pPr>
            <a:r>
              <a:rPr lang="sk-SK" b="1" dirty="0">
                <a:latin typeface="Comic Sans MS" pitchFamily="66" charset="0"/>
              </a:rPr>
              <a:t> - </a:t>
            </a:r>
            <a:r>
              <a:rPr lang="sk-SK" b="1" dirty="0">
                <a:solidFill>
                  <a:schemeClr val="bg1"/>
                </a:solidFill>
                <a:latin typeface="Comic Sans MS" pitchFamily="66" charset="0"/>
              </a:rPr>
              <a:t>plávacími blanami</a:t>
            </a:r>
          </a:p>
          <a:p>
            <a:pPr marL="0" indent="0">
              <a:buNone/>
            </a:pPr>
            <a:r>
              <a:rPr lang="sk-SK" b="1" dirty="0">
                <a:latin typeface="Comic Sans MS" pitchFamily="66" charset="0"/>
              </a:rPr>
              <a:t> - </a:t>
            </a:r>
            <a:r>
              <a:rPr lang="sk-SK" b="1" dirty="0">
                <a:solidFill>
                  <a:schemeClr val="bg1"/>
                </a:solidFill>
                <a:latin typeface="Comic Sans MS" pitchFamily="66" charset="0"/>
              </a:rPr>
              <a:t>perím</a:t>
            </a:r>
            <a:r>
              <a:rPr lang="sk-SK" b="1" dirty="0">
                <a:latin typeface="Comic Sans MS" pitchFamily="66" charset="0"/>
              </a:rPr>
              <a:t>, ktoré si </a:t>
            </a:r>
            <a:r>
              <a:rPr lang="sk-SK" b="1" dirty="0">
                <a:solidFill>
                  <a:schemeClr val="bg1"/>
                </a:solidFill>
                <a:latin typeface="Comic Sans MS" pitchFamily="66" charset="0"/>
              </a:rPr>
              <a:t>mastia tukom</a:t>
            </a:r>
          </a:p>
          <a:p>
            <a:pPr marL="0" indent="0">
              <a:buNone/>
            </a:pPr>
            <a:r>
              <a:rPr lang="sk-SK" b="1" dirty="0">
                <a:latin typeface="Comic Sans MS" pitchFamily="66" charset="0"/>
              </a:rPr>
              <a:t> - </a:t>
            </a:r>
            <a:r>
              <a:rPr lang="sk-SK" b="1" dirty="0">
                <a:solidFill>
                  <a:schemeClr val="bg1"/>
                </a:solidFill>
                <a:latin typeface="Comic Sans MS" pitchFamily="66" charset="0"/>
              </a:rPr>
              <a:t>zobákom</a:t>
            </a:r>
            <a:r>
              <a:rPr lang="sk-SK" b="1" dirty="0">
                <a:latin typeface="Comic Sans MS" pitchFamily="66" charset="0"/>
              </a:rPr>
              <a:t>, </a:t>
            </a:r>
            <a:r>
              <a:rPr lang="sk-SK" b="1" dirty="0">
                <a:solidFill>
                  <a:schemeClr val="bg1"/>
                </a:solidFill>
                <a:latin typeface="Comic Sans MS" pitchFamily="66" charset="0"/>
              </a:rPr>
              <a:t>krídlami</a:t>
            </a:r>
            <a:r>
              <a:rPr lang="sk-SK" b="1" dirty="0">
                <a:latin typeface="Comic Sans MS" pitchFamily="66" charset="0"/>
              </a:rPr>
              <a:t> a </a:t>
            </a:r>
            <a:r>
              <a:rPr lang="sk-SK" b="1" dirty="0">
                <a:solidFill>
                  <a:schemeClr val="bg1"/>
                </a:solidFill>
                <a:latin typeface="Comic Sans MS" pitchFamily="66" charset="0"/>
              </a:rPr>
              <a:t>končatinami</a:t>
            </a:r>
            <a:r>
              <a:rPr lang="sk-SK" b="1" dirty="0">
                <a:latin typeface="Comic Sans MS" pitchFamily="66" charset="0"/>
              </a:rPr>
              <a:t>.</a:t>
            </a:r>
          </a:p>
        </p:txBody>
      </p:sp>
      <p:pic>
        <p:nvPicPr>
          <p:cNvPr id="3074" name="Picture 2" descr="http://www.profimedia.sk/fotografie/stastny-plavacie-blany/profimedia-001124374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2" t="50000" r="32980"/>
          <a:stretch/>
        </p:blipFill>
        <p:spPr bwMode="auto">
          <a:xfrm>
            <a:off x="4684403" y="3978227"/>
            <a:ext cx="3228109" cy="187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cdn0.az-europe.eu/data/albumy/ZVER/5000/745/MAIN/profile.jpg?124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163196"/>
            <a:ext cx="2008651" cy="150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t1.gstatic.com/images?q=tbn:ANd9GcRzgXceOlkhIKtZmnp_wxoWRTeMMhTWH_Y04iKi10RQsPpfDS4Q9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3" t="10246" r="10509" b="8167"/>
          <a:stretch/>
        </p:blipFill>
        <p:spPr bwMode="auto">
          <a:xfrm>
            <a:off x="3074123" y="3817561"/>
            <a:ext cx="1441969" cy="219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46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8419" y="764704"/>
            <a:ext cx="7272808" cy="1143000"/>
          </a:xfrm>
        </p:spPr>
        <p:txBody>
          <a:bodyPr/>
          <a:lstStyle/>
          <a:p>
            <a:r>
              <a:rPr lang="sk-SK" b="1" dirty="0">
                <a:latin typeface="Comic Sans MS" pitchFamily="66" charset="0"/>
              </a:rPr>
              <a:t>Kačica divá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43608" y="1844824"/>
            <a:ext cx="7128792" cy="3705275"/>
          </a:xfrm>
        </p:spPr>
        <p:txBody>
          <a:bodyPr>
            <a:normAutofit/>
          </a:bodyPr>
          <a:lstStyle/>
          <a:p>
            <a:r>
              <a:rPr lang="sk-SK" sz="2400" b="1" dirty="0">
                <a:latin typeface="Comic Sans MS" pitchFamily="66" charset="0"/>
              </a:rPr>
              <a:t>Živí sa rastlinami a menšími živočíchmi</a:t>
            </a:r>
          </a:p>
          <a:p>
            <a:r>
              <a:rPr lang="sk-SK" sz="2400" b="1" dirty="0">
                <a:latin typeface="Comic Sans MS" pitchFamily="66" charset="0"/>
              </a:rPr>
              <a:t>Je </a:t>
            </a:r>
            <a:r>
              <a:rPr lang="sk-SK" sz="2400" b="1" dirty="0">
                <a:solidFill>
                  <a:schemeClr val="bg1"/>
                </a:solidFill>
                <a:latin typeface="Comic Sans MS" pitchFamily="66" charset="0"/>
              </a:rPr>
              <a:t>čiastočne sťahovavá</a:t>
            </a:r>
          </a:p>
          <a:p>
            <a:r>
              <a:rPr lang="sk-SK" sz="2400" b="1" dirty="0">
                <a:latin typeface="Comic Sans MS" pitchFamily="66" charset="0"/>
              </a:rPr>
              <a:t>Mláďatá sú </a:t>
            </a:r>
            <a:r>
              <a:rPr lang="sk-SK" sz="2400" b="1" dirty="0" err="1">
                <a:solidFill>
                  <a:schemeClr val="bg1"/>
                </a:solidFill>
                <a:latin typeface="Comic Sans MS" pitchFamily="66" charset="0"/>
              </a:rPr>
              <a:t>nekŕmivé</a:t>
            </a:r>
            <a:r>
              <a:rPr lang="sk-SK" sz="2400" b="1" dirty="0">
                <a:latin typeface="Comic Sans MS" pitchFamily="66" charset="0"/>
              </a:rPr>
              <a:t> a vyrastajú mimo hniezda</a:t>
            </a:r>
          </a:p>
        </p:txBody>
      </p:sp>
      <p:pic>
        <p:nvPicPr>
          <p:cNvPr id="2050" name="Picture 2" descr="http://t1.gstatic.com/images?q=tbn:ANd9GcQbMMpiyNmTRjNH5geScKwoCve-o-sfpJhcEyoWkxLRA7rEhmJ6G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923887"/>
            <a:ext cx="2088232" cy="147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3.gstatic.com/images?q=tbn:ANd9GcSawyzpkYE1SAunB9Z6ken6aBhszQiXfRS-oruGIPmJR1MpoGI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458" y="3757186"/>
            <a:ext cx="2415449" cy="181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kačica divá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139952" y="5097274"/>
            <a:ext cx="609600" cy="609600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183" y="692696"/>
            <a:ext cx="1110564" cy="1129073"/>
          </a:xfrm>
          <a:prstGeom prst="rect">
            <a:avLst/>
          </a:prstGeom>
        </p:spPr>
      </p:pic>
      <p:sp>
        <p:nvSpPr>
          <p:cNvPr id="8" name="5-cípa hviezda 7"/>
          <p:cNvSpPr/>
          <p:nvPr/>
        </p:nvSpPr>
        <p:spPr>
          <a:xfrm>
            <a:off x="2555951" y="1188492"/>
            <a:ext cx="360040" cy="288032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8328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971600" y="1600200"/>
            <a:ext cx="7200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2400" b="1" dirty="0">
                <a:latin typeface="Comic Sans MS" pitchFamily="66" charset="0"/>
              </a:rPr>
              <a:t>	Výrazná je </a:t>
            </a:r>
            <a:r>
              <a:rPr lang="sk-SK" sz="2400" b="1" dirty="0">
                <a:solidFill>
                  <a:schemeClr val="bg1"/>
                </a:solidFill>
                <a:latin typeface="Comic Sans MS" pitchFamily="66" charset="0"/>
              </a:rPr>
              <a:t>pohlavná dvojtvárnosť </a:t>
            </a:r>
            <a:r>
              <a:rPr lang="sk-SK" sz="2400" b="1" dirty="0">
                <a:latin typeface="Comic Sans MS" pitchFamily="66" charset="0"/>
              </a:rPr>
              <a:t>(samček je farebný, samička je nenápadne sfarbená)</a:t>
            </a:r>
          </a:p>
        </p:txBody>
      </p:sp>
      <p:pic>
        <p:nvPicPr>
          <p:cNvPr id="6146" name="Picture 2" descr="http://img.ephoto.sk/data/users/22962/photos/ff358942b7edceae9a49a522df3901f0bce71d40_squa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506292"/>
            <a:ext cx="1944216" cy="208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img.ephoto.sk/data/users/22962/photos/375eda338d94aba15af0816070552df432648053_squa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833519"/>
            <a:ext cx="1315560" cy="131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Start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56"/>
          <a:stretch>
            <a:fillRect/>
          </a:stretch>
        </p:blipFill>
        <p:spPr bwMode="auto">
          <a:xfrm>
            <a:off x="3678860" y="2492896"/>
            <a:ext cx="2606386" cy="1505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http://t2.gstatic.com/images?q=tbn:ANd9GcTJwWXNhgIjFO57kdAcUOcE6V0mwQzx7x51ZpSbhl-XO1P-rCmzq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464" y="4017182"/>
            <a:ext cx="2274364" cy="173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246" y="620688"/>
            <a:ext cx="968909" cy="98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31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/>
          <a:lstStyle/>
          <a:p>
            <a:r>
              <a:rPr lang="sk-SK" b="1" dirty="0">
                <a:latin typeface="Comic Sans MS" pitchFamily="66" charset="0"/>
              </a:rPr>
              <a:t>Hus divá 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half" idx="1"/>
          </p:nvPr>
        </p:nvSpPr>
        <p:spPr>
          <a:xfrm>
            <a:off x="899592" y="1600200"/>
            <a:ext cx="3596208" cy="4525963"/>
          </a:xfrm>
        </p:spPr>
        <p:txBody>
          <a:bodyPr/>
          <a:lstStyle/>
          <a:p>
            <a:endParaRPr lang="sk-SK" dirty="0"/>
          </a:p>
          <a:p>
            <a:r>
              <a:rPr lang="sk-SK" sz="2800" b="1" dirty="0">
                <a:latin typeface="Comic Sans MS" pitchFamily="66" charset="0"/>
              </a:rPr>
              <a:t>Živí sa rastlinami</a:t>
            </a:r>
          </a:p>
          <a:p>
            <a:r>
              <a:rPr lang="sk-SK" sz="2800" b="1" dirty="0">
                <a:latin typeface="Comic Sans MS" pitchFamily="66" charset="0"/>
              </a:rPr>
              <a:t>Je </a:t>
            </a:r>
            <a:r>
              <a:rPr lang="sk-SK" sz="2800" b="1" dirty="0">
                <a:solidFill>
                  <a:schemeClr val="bg1"/>
                </a:solidFill>
                <a:latin typeface="Comic Sans MS" pitchFamily="66" charset="0"/>
              </a:rPr>
              <a:t>sťahovavá</a:t>
            </a:r>
          </a:p>
          <a:p>
            <a:r>
              <a:rPr lang="sk-SK" sz="2800" b="1" dirty="0">
                <a:latin typeface="Comic Sans MS" pitchFamily="66" charset="0"/>
              </a:rPr>
              <a:t>Vytvára trvalé    páry v skupinách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7170" name="Picture 2" descr="http://sirmi.ic.cz/ptak/52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59608"/>
            <a:ext cx="952500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ttstudio.sk/photos/hus-diva-5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48517"/>
            <a:ext cx="3487030" cy="2270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www.hlasek.com/foto/anser_anser_bc18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817" y="3839479"/>
            <a:ext cx="2657578" cy="204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5-cípa hviezda 10"/>
          <p:cNvSpPr/>
          <p:nvPr/>
        </p:nvSpPr>
        <p:spPr>
          <a:xfrm>
            <a:off x="5939954" y="1044476"/>
            <a:ext cx="360040" cy="288032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39974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99592" y="1600200"/>
            <a:ext cx="727280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2800" b="1" dirty="0">
                <a:latin typeface="Comic Sans MS" pitchFamily="66" charset="0"/>
              </a:rPr>
              <a:t>	Mláďatá sú </a:t>
            </a:r>
            <a:r>
              <a:rPr lang="sk-SK" sz="2800" b="1" dirty="0" err="1">
                <a:solidFill>
                  <a:schemeClr val="bg1"/>
                </a:solidFill>
                <a:latin typeface="Comic Sans MS" pitchFamily="66" charset="0"/>
              </a:rPr>
              <a:t>nekŕmivé</a:t>
            </a:r>
            <a:endParaRPr lang="sk-SK" sz="2800" b="1" dirty="0">
              <a:latin typeface="Comic Sans MS" pitchFamily="66" charset="0"/>
            </a:endParaRPr>
          </a:p>
        </p:txBody>
      </p:sp>
      <p:pic>
        <p:nvPicPr>
          <p:cNvPr id="9218" name="Picture 2" descr="http://www.naturfoto.cz/fotografie/ptaci/husa-velka-3947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2"/>
          <a:stretch/>
        </p:blipFill>
        <p:spPr bwMode="auto">
          <a:xfrm>
            <a:off x="1259632" y="2132856"/>
            <a:ext cx="6624736" cy="355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hus divá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020272" y="5085184"/>
            <a:ext cx="609600" cy="609600"/>
          </a:xfrm>
          <a:prstGeom prst="rect">
            <a:avLst/>
          </a:prstGeom>
        </p:spPr>
      </p:pic>
      <p:pic>
        <p:nvPicPr>
          <p:cNvPr id="6" name="Picture 2" descr="http://www.tvojweb.istudio.sk/gify/goose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322" y="536634"/>
            <a:ext cx="1428750" cy="120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71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79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737142"/>
            <a:ext cx="8229600" cy="1143000"/>
          </a:xfrm>
        </p:spPr>
        <p:txBody>
          <a:bodyPr/>
          <a:lstStyle/>
          <a:p>
            <a:r>
              <a:rPr lang="sk-SK" b="1" dirty="0">
                <a:latin typeface="Comic Sans MS" pitchFamily="66" charset="0"/>
              </a:rPr>
              <a:t>Labuť </a:t>
            </a:r>
            <a:r>
              <a:rPr lang="sk-SK" b="1" dirty="0" err="1">
                <a:latin typeface="Comic Sans MS" pitchFamily="66" charset="0"/>
              </a:rPr>
              <a:t>hrbozobá</a:t>
            </a:r>
            <a:endParaRPr lang="sk-SK" b="1" dirty="0">
              <a:latin typeface="Comic Sans MS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7928" y="2239811"/>
            <a:ext cx="7344816" cy="4525963"/>
          </a:xfrm>
        </p:spPr>
        <p:txBody>
          <a:bodyPr/>
          <a:lstStyle/>
          <a:p>
            <a:r>
              <a:rPr lang="sk-SK" sz="2800" b="1" dirty="0">
                <a:latin typeface="Comic Sans MS" pitchFamily="66" charset="0"/>
              </a:rPr>
              <a:t>Žije </a:t>
            </a:r>
            <a:r>
              <a:rPr lang="sk-SK" sz="2800" b="1" dirty="0">
                <a:solidFill>
                  <a:schemeClr val="bg1"/>
                </a:solidFill>
                <a:latin typeface="Comic Sans MS" pitchFamily="66" charset="0"/>
              </a:rPr>
              <a:t>v pároch</a:t>
            </a:r>
            <a:r>
              <a:rPr lang="sk-SK" sz="2800" b="1" dirty="0">
                <a:latin typeface="Comic Sans MS" pitchFamily="66" charset="0"/>
              </a:rPr>
              <a:t>, </a:t>
            </a:r>
          </a:p>
          <a:p>
            <a:pPr>
              <a:buNone/>
            </a:pPr>
            <a:r>
              <a:rPr lang="sk-SK" sz="2800" b="1" dirty="0">
                <a:latin typeface="Comic Sans MS" pitchFamily="66" charset="0"/>
              </a:rPr>
              <a:t>	vytvára </a:t>
            </a:r>
            <a:r>
              <a:rPr lang="sk-SK" sz="2800" b="1" dirty="0">
                <a:solidFill>
                  <a:schemeClr val="bg1"/>
                </a:solidFill>
                <a:latin typeface="Comic Sans MS" pitchFamily="66" charset="0"/>
              </a:rPr>
              <a:t>malé kŕdle</a:t>
            </a:r>
            <a:endParaRPr lang="sk-SK" sz="2800" b="1" dirty="0">
              <a:latin typeface="Comic Sans MS" pitchFamily="66" charset="0"/>
            </a:endParaRPr>
          </a:p>
          <a:p>
            <a:r>
              <a:rPr lang="sk-SK" sz="2800" b="1" dirty="0">
                <a:latin typeface="Comic Sans MS" pitchFamily="66" charset="0"/>
              </a:rPr>
              <a:t>Živí sa vodnými rastlinami.</a:t>
            </a:r>
          </a:p>
          <a:p>
            <a:endParaRPr lang="sk-SK" dirty="0"/>
          </a:p>
        </p:txBody>
      </p:sp>
      <p:pic>
        <p:nvPicPr>
          <p:cNvPr id="10242" name="Picture 2" descr="http://www.nahuby.sk/images/fotosutaz/2010/01/28/Cygnus-olor/marta_e_1864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878" y="2239811"/>
            <a:ext cx="2564258" cy="3413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381" y="764704"/>
            <a:ext cx="5467350" cy="600075"/>
          </a:xfrm>
          <a:prstGeom prst="rect">
            <a:avLst/>
          </a:prstGeom>
        </p:spPr>
      </p:pic>
      <p:sp>
        <p:nvSpPr>
          <p:cNvPr id="6" name="5-cípa hviezda 5"/>
          <p:cNvSpPr/>
          <p:nvPr/>
        </p:nvSpPr>
        <p:spPr>
          <a:xfrm>
            <a:off x="1904160" y="1171639"/>
            <a:ext cx="360040" cy="288032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5620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sk-SK" dirty="0"/>
            </a:br>
            <a:r>
              <a:rPr lang="sk-SK" b="1" dirty="0">
                <a:latin typeface="Comic Sans MS" pitchFamily="66" charset="0"/>
              </a:rPr>
              <a:t>Labuť </a:t>
            </a:r>
            <a:r>
              <a:rPr lang="sk-SK" b="1" dirty="0" err="1">
                <a:latin typeface="Comic Sans MS" pitchFamily="66" charset="0"/>
              </a:rPr>
              <a:t>hrbozobá</a:t>
            </a:r>
            <a:r>
              <a:rPr lang="sk-SK" b="1" dirty="0">
                <a:latin typeface="Comic Sans MS" pitchFamily="66" charset="0"/>
              </a:rPr>
              <a:t>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99592" y="1844824"/>
            <a:ext cx="3596208" cy="4525963"/>
          </a:xfrm>
        </p:spPr>
        <p:txBody>
          <a:bodyPr>
            <a:normAutofit/>
          </a:bodyPr>
          <a:lstStyle/>
          <a:p>
            <a:r>
              <a:rPr lang="sk-SK" sz="2400" b="1" dirty="0">
                <a:latin typeface="Comic Sans MS" pitchFamily="66" charset="0"/>
              </a:rPr>
              <a:t>Samec má na koreni zobáka čierny hrb</a:t>
            </a:r>
          </a:p>
          <a:p>
            <a:r>
              <a:rPr lang="sk-SK" sz="2400" b="1" dirty="0">
                <a:latin typeface="Comic Sans MS" pitchFamily="66" charset="0"/>
              </a:rPr>
              <a:t>Mláďatá </a:t>
            </a:r>
            <a:r>
              <a:rPr lang="sk-SK" sz="2400" b="1" dirty="0">
                <a:solidFill>
                  <a:schemeClr val="bg1"/>
                </a:solidFill>
                <a:latin typeface="Comic Sans MS" pitchFamily="66" charset="0"/>
              </a:rPr>
              <a:t>sú </a:t>
            </a:r>
            <a:r>
              <a:rPr lang="sk-SK" sz="2400" b="1" dirty="0" err="1">
                <a:solidFill>
                  <a:schemeClr val="bg1"/>
                </a:solidFill>
                <a:latin typeface="Comic Sans MS" pitchFamily="66" charset="0"/>
              </a:rPr>
              <a:t>nekŕmivé</a:t>
            </a:r>
            <a:endParaRPr lang="sk-SK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6" name="Zástupný symbol obsahu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96208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sk-SK" dirty="0"/>
          </a:p>
        </p:txBody>
      </p:sp>
      <p:pic>
        <p:nvPicPr>
          <p:cNvPr id="4" name="labuť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2805547" y="5111269"/>
            <a:ext cx="609600" cy="60960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2856" y="5330256"/>
            <a:ext cx="5467350" cy="406080"/>
          </a:xfrm>
          <a:prstGeom prst="rect">
            <a:avLst/>
          </a:prstGeom>
        </p:spPr>
      </p:pic>
      <p:pic>
        <p:nvPicPr>
          <p:cNvPr id="11266" name="Picture 2" descr="http://www.nahuby.sk/images/fotosutaz/2011/01/23/Cygnus-olor/miro_svidron_25149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697" y="3472880"/>
            <a:ext cx="2881071" cy="21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t1.gstatic.com/images?q=tbn:ANd9GcThd55fpD14LDbRFYkKl0pI4vhFbi-VF_hrBpHSN1YrT2Ryvu0qe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956" y="1628800"/>
            <a:ext cx="3067050" cy="149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Rovná spojovacia šípka 7"/>
          <p:cNvCxnSpPr>
            <a:cxnSpLocks/>
          </p:cNvCxnSpPr>
          <p:nvPr/>
        </p:nvCxnSpPr>
        <p:spPr>
          <a:xfrm>
            <a:off x="4076304" y="2636912"/>
            <a:ext cx="2694577" cy="1728192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789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7035" y="836314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sk-SK" b="1" dirty="0">
                <a:latin typeface="Comic Sans MS" pitchFamily="66" charset="0"/>
              </a:rPr>
              <a:t>Bocian biely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942532" y="1600200"/>
            <a:ext cx="3553267" cy="4525963"/>
          </a:xfrm>
        </p:spPr>
        <p:txBody>
          <a:bodyPr/>
          <a:lstStyle/>
          <a:p>
            <a:r>
              <a:rPr lang="sk-SK" b="1" dirty="0">
                <a:latin typeface="Comic Sans MS" pitchFamily="66" charset="0"/>
              </a:rPr>
              <a:t>Tvorí </a:t>
            </a:r>
            <a:r>
              <a:rPr lang="sk-SK" b="1" dirty="0">
                <a:solidFill>
                  <a:schemeClr val="bg1"/>
                </a:solidFill>
                <a:latin typeface="Comic Sans MS" pitchFamily="66" charset="0"/>
              </a:rPr>
              <a:t>trvalé páry</a:t>
            </a:r>
          </a:p>
          <a:p>
            <a:r>
              <a:rPr lang="sk-SK" b="1" dirty="0">
                <a:latin typeface="Comic Sans MS" pitchFamily="66" charset="0"/>
              </a:rPr>
              <a:t>Hlavnou potravou sú žaby, chrobáky, slimáky, hmyz.</a:t>
            </a:r>
          </a:p>
          <a:p>
            <a:endParaRPr lang="sk-SK" dirty="0"/>
          </a:p>
        </p:txBody>
      </p:sp>
      <p:sp>
        <p:nvSpPr>
          <p:cNvPr id="8" name="Zástupný symbol obsahu 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46468" cy="4525963"/>
          </a:xfrm>
        </p:spPr>
        <p:txBody>
          <a:bodyPr/>
          <a:lstStyle/>
          <a:p>
            <a:endParaRPr lang="sk-SK" dirty="0"/>
          </a:p>
        </p:txBody>
      </p:sp>
      <p:pic>
        <p:nvPicPr>
          <p:cNvPr id="4" name="Picture 2" descr="http://www.dieta.sk/images/casopis/92012/s_093-2boci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5" y="80589"/>
            <a:ext cx="886788" cy="118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980728"/>
            <a:ext cx="962025" cy="561975"/>
          </a:xfrm>
          <a:prstGeom prst="rect">
            <a:avLst/>
          </a:prstGeom>
        </p:spPr>
      </p:pic>
      <p:pic>
        <p:nvPicPr>
          <p:cNvPr id="14338" name="Picture 2" descr="http://t2.gstatic.com/images?q=tbn:ANd9GcRwUyx5wXUlysedRf3SD6Oe3KwSDR_QdtVZK0dWvDfxNn5wgRd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628800"/>
            <a:ext cx="3676650" cy="37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ĺžnik 8"/>
          <p:cNvSpPr/>
          <p:nvPr/>
        </p:nvSpPr>
        <p:spPr>
          <a:xfrm>
            <a:off x="3339302" y="5599689"/>
            <a:ext cx="49553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u="sng" dirty="0">
                <a:hlinkClick r:id="rId5"/>
              </a:rPr>
              <a:t>http://www.youtube.com/watch?v=3zQLuayYTqs</a:t>
            </a:r>
            <a:endParaRPr lang="sk-SK" dirty="0"/>
          </a:p>
        </p:txBody>
      </p:sp>
      <p:sp>
        <p:nvSpPr>
          <p:cNvPr id="11" name="5-cípa hviezda 10"/>
          <p:cNvSpPr/>
          <p:nvPr/>
        </p:nvSpPr>
        <p:spPr>
          <a:xfrm>
            <a:off x="2413601" y="1059282"/>
            <a:ext cx="360040" cy="288032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98659542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349</Words>
  <Application>Microsoft Office PowerPoint</Application>
  <PresentationFormat>Prezentácia na obrazovke (4:3)</PresentationFormat>
  <Paragraphs>58</Paragraphs>
  <Slides>19</Slides>
  <Notes>0</Notes>
  <HiddenSlides>0</HiddenSlides>
  <MMClips>4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19</vt:i4>
      </vt:variant>
    </vt:vector>
  </HeadingPairs>
  <TitlesOfParts>
    <vt:vector size="23" baseType="lpstr">
      <vt:lpstr>Arial</vt:lpstr>
      <vt:lpstr>Calibri</vt:lpstr>
      <vt:lpstr>Comic Sans MS</vt:lpstr>
      <vt:lpstr>Motív Office</vt:lpstr>
      <vt:lpstr>Vodné vtáky</vt:lpstr>
      <vt:lpstr>Prezentácia programu PowerPoint</vt:lpstr>
      <vt:lpstr>Kačica divá</vt:lpstr>
      <vt:lpstr>Prezentácia programu PowerPoint</vt:lpstr>
      <vt:lpstr>Hus divá </vt:lpstr>
      <vt:lpstr>Prezentácia programu PowerPoint</vt:lpstr>
      <vt:lpstr>Labuť hrbozobá</vt:lpstr>
      <vt:lpstr> Labuť hrbozobá </vt:lpstr>
      <vt:lpstr>Bocian biely</vt:lpstr>
      <vt:lpstr>Bocian biely</vt:lpstr>
      <vt:lpstr>Prezentácia programu PowerPoint</vt:lpstr>
      <vt:lpstr>Volavka popolavá</vt:lpstr>
      <vt:lpstr>Lyska čierna</vt:lpstr>
      <vt:lpstr>Prezentácia programu PowerPoint</vt:lpstr>
      <vt:lpstr>Potápka chochlatá</vt:lpstr>
      <vt:lpstr>Kaňa močiarna</vt:lpstr>
      <vt:lpstr>Kormorán veľký</vt:lpstr>
      <vt:lpstr>Rybárik riečny</vt:lpstr>
      <vt:lpstr>nie do zošita, je to zaujímavosť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Vtáky pri vode</dc:title>
  <dc:creator>Katka</dc:creator>
  <cp:lastModifiedBy>Ladislav Fodor</cp:lastModifiedBy>
  <cp:revision>35</cp:revision>
  <dcterms:created xsi:type="dcterms:W3CDTF">2013-03-10T11:22:25Z</dcterms:created>
  <dcterms:modified xsi:type="dcterms:W3CDTF">2020-04-01T11:09:16Z</dcterms:modified>
</cp:coreProperties>
</file>