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99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73" autoAdjust="0"/>
  </p:normalViewPr>
  <p:slideViewPr>
    <p:cSldViewPr>
      <p:cViewPr varScale="1">
        <p:scale>
          <a:sx n="67" d="100"/>
          <a:sy n="67" d="100"/>
        </p:scale>
        <p:origin x="147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18.3.2020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18.3.2020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18.3.2020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18.3.2020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18.3.2020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18.3.2020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18.3.2020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18.3.2020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18.3.2020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18.3.2020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18.3.2020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sk-SK"/>
              <a:t>Ak chcete pridať obrázok, kliknite na ikonu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18.3.2020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1600" y="1196752"/>
            <a:ext cx="7117180" cy="1470025"/>
          </a:xfrm>
        </p:spPr>
        <p:txBody>
          <a:bodyPr/>
          <a:lstStyle/>
          <a:p>
            <a:pPr algn="ctr"/>
            <a:r>
              <a:rPr lang="sk-SK" sz="7200" b="1" dirty="0">
                <a:solidFill>
                  <a:srgbClr val="9900CC"/>
                </a:solidFill>
              </a:rPr>
              <a:t>Bunka a jej štruktúry</a:t>
            </a:r>
            <a:endParaRPr lang="en-GB" sz="7200" b="1" dirty="0">
              <a:solidFill>
                <a:srgbClr val="9900CC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4749899"/>
            <a:ext cx="7117180" cy="861420"/>
          </a:xfrm>
        </p:spPr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8" y="2877406"/>
            <a:ext cx="444977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703" y="2851122"/>
            <a:ext cx="3592854" cy="317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3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620688"/>
            <a:ext cx="7776864" cy="4464496"/>
          </a:xfrm>
        </p:spPr>
        <p:txBody>
          <a:bodyPr/>
          <a:lstStyle/>
          <a:p>
            <a:pPr marL="0" indent="0">
              <a:buNone/>
            </a:pPr>
            <a:endParaRPr lang="sk-SK" sz="2400" b="1" dirty="0">
              <a:solidFill>
                <a:srgbClr val="9900CC"/>
              </a:solidFill>
            </a:endParaRPr>
          </a:p>
          <a:p>
            <a:pPr marL="0" indent="0">
              <a:buNone/>
            </a:pPr>
            <a:r>
              <a:rPr lang="sk-SK" sz="2400" b="1" dirty="0">
                <a:solidFill>
                  <a:srgbClr val="9900CC"/>
                </a:solidFill>
              </a:rPr>
              <a:t>RIBOZÓMY</a:t>
            </a:r>
          </a:p>
          <a:p>
            <a:pPr marL="0" indent="0">
              <a:buNone/>
            </a:pPr>
            <a:r>
              <a:rPr lang="sk-SK" sz="2400" b="1" dirty="0"/>
              <a:t>	prebieha v nich </a:t>
            </a:r>
            <a:r>
              <a:rPr lang="sk-SK" sz="2400" b="1" u="sng" dirty="0"/>
              <a:t>tvorba bielkovín</a:t>
            </a:r>
          </a:p>
          <a:p>
            <a:pPr marL="0" indent="0">
              <a:buNone/>
            </a:pPr>
            <a:endParaRPr lang="sk-SK" sz="2400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33" y="2459110"/>
            <a:ext cx="478764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909"/>
            <a:ext cx="3621606" cy="1641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59110"/>
            <a:ext cx="367240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79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16632"/>
            <a:ext cx="8208912" cy="4555493"/>
          </a:xfrm>
        </p:spPr>
        <p:txBody>
          <a:bodyPr/>
          <a:lstStyle/>
          <a:p>
            <a:pPr marL="0" indent="0">
              <a:buNone/>
            </a:pPr>
            <a:r>
              <a:rPr lang="sk-SK" sz="2400" b="1" dirty="0">
                <a:solidFill>
                  <a:srgbClr val="9900CC"/>
                </a:solidFill>
              </a:rPr>
              <a:t>MITOCHONDRIE</a:t>
            </a:r>
          </a:p>
          <a:p>
            <a:pPr marL="0" indent="0">
              <a:buNone/>
            </a:pPr>
            <a:r>
              <a:rPr lang="sk-SK" sz="2400" b="1" dirty="0"/>
              <a:t>prebieha v nich </a:t>
            </a:r>
            <a:r>
              <a:rPr lang="sk-SK" sz="2400" b="1" u="sng" dirty="0"/>
              <a:t>bunkové dýchanie</a:t>
            </a:r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92430"/>
            <a:ext cx="453709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89474"/>
            <a:ext cx="3816424" cy="402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76362"/>
            <a:ext cx="3672701" cy="285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07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980728"/>
            <a:ext cx="8568952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>
                <a:solidFill>
                  <a:srgbClr val="9900CC"/>
                </a:solidFill>
              </a:rPr>
              <a:t>VAKUOLY </a:t>
            </a:r>
            <a:r>
              <a:rPr lang="sk-SK" sz="2400" b="1" dirty="0"/>
              <a:t>obsahujú bunkovú šťavu, </a:t>
            </a:r>
          </a:p>
          <a:p>
            <a:pPr marL="0" indent="0">
              <a:buNone/>
            </a:pPr>
            <a:r>
              <a:rPr lang="sk-SK" sz="2400" b="1" dirty="0"/>
              <a:t>sú v nich zásobné látky, cukry, bielkoviny, voda</a:t>
            </a:r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r>
              <a:rPr lang="sk-SK" b="1" dirty="0"/>
              <a:t>VAKUOLY ČRIEVIČKY</a:t>
            </a:r>
          </a:p>
          <a:p>
            <a:pPr marL="0" indent="0">
              <a:buNone/>
            </a:pPr>
            <a:r>
              <a:rPr lang="sk-SK" b="1" dirty="0"/>
              <a:t>	potravové- trávia</a:t>
            </a:r>
          </a:p>
          <a:p>
            <a:pPr marL="0" indent="0">
              <a:buNone/>
            </a:pPr>
            <a:r>
              <a:rPr lang="sk-SK" b="1" dirty="0"/>
              <a:t>	stiahnuteľné- vylučujú</a:t>
            </a:r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1267"/>
            <a:ext cx="3616077" cy="277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64291"/>
            <a:ext cx="3240360" cy="4393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ovná spojovacia šípka 4"/>
          <p:cNvCxnSpPr/>
          <p:nvPr/>
        </p:nvCxnSpPr>
        <p:spPr>
          <a:xfrm flipV="1">
            <a:off x="2987824" y="3904652"/>
            <a:ext cx="4657569" cy="103651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89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4411477"/>
          </a:xfrm>
        </p:spPr>
        <p:txBody>
          <a:bodyPr/>
          <a:lstStyle/>
          <a:p>
            <a:pPr marL="0" indent="0">
              <a:buNone/>
            </a:pPr>
            <a:r>
              <a:rPr lang="sk-SK" sz="2400" b="1" dirty="0">
                <a:solidFill>
                  <a:srgbClr val="C00000"/>
                </a:solidFill>
              </a:rPr>
              <a:t>VÝŽIVA BUNKY</a:t>
            </a:r>
          </a:p>
          <a:p>
            <a:pPr>
              <a:buFont typeface="Wingdings" pitchFamily="2" charset="2"/>
              <a:buChar char="v"/>
            </a:pPr>
            <a:r>
              <a:rPr lang="sk-SK" sz="2400" b="1" dirty="0"/>
              <a:t>	</a:t>
            </a:r>
            <a:r>
              <a:rPr lang="sk-SK" sz="2400" b="1" i="1" dirty="0">
                <a:solidFill>
                  <a:srgbClr val="C00000"/>
                </a:solidFill>
              </a:rPr>
              <a:t>rastlinné bunky </a:t>
            </a:r>
            <a:r>
              <a:rPr lang="sk-SK" sz="2400" b="1" dirty="0"/>
              <a:t>- si tvoria organické látky (cukor) z anorganických  fotosyntézou</a:t>
            </a:r>
          </a:p>
          <a:p>
            <a:pPr>
              <a:buFont typeface="Wingdings" pitchFamily="2" charset="2"/>
              <a:buChar char="v"/>
            </a:pPr>
            <a:r>
              <a:rPr lang="sk-SK" sz="2400" b="1" dirty="0"/>
              <a:t>	</a:t>
            </a:r>
            <a:r>
              <a:rPr lang="sk-SK" sz="2400" b="1" i="1" dirty="0">
                <a:solidFill>
                  <a:srgbClr val="C00000"/>
                </a:solidFill>
              </a:rPr>
              <a:t>živočíšne bunky,</a:t>
            </a:r>
            <a:r>
              <a:rPr lang="sk-SK" sz="2400" b="1" dirty="0"/>
              <a:t> </a:t>
            </a:r>
            <a:r>
              <a:rPr lang="sk-SK" sz="2400" b="1" i="1" dirty="0">
                <a:solidFill>
                  <a:srgbClr val="C00000"/>
                </a:solidFill>
              </a:rPr>
              <a:t>bakteriálne, bunky húb </a:t>
            </a:r>
            <a:r>
              <a:rPr lang="sk-SK" sz="2400" b="1" i="1" dirty="0"/>
              <a:t>-</a:t>
            </a:r>
            <a:r>
              <a:rPr lang="sk-SK" sz="2400" b="1" i="1" dirty="0">
                <a:solidFill>
                  <a:srgbClr val="C00000"/>
                </a:solidFill>
              </a:rPr>
              <a:t> </a:t>
            </a:r>
            <a:r>
              <a:rPr lang="sk-SK" sz="2400" b="1" dirty="0"/>
              <a:t>organické látky musia prijímať</a:t>
            </a:r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8104"/>
            <a:ext cx="4412276" cy="330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36912"/>
            <a:ext cx="3006840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58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3568" y="260648"/>
            <a:ext cx="7632847" cy="4483485"/>
          </a:xfrm>
        </p:spPr>
        <p:txBody>
          <a:bodyPr/>
          <a:lstStyle/>
          <a:p>
            <a:pPr marL="0" indent="0" algn="ctr">
              <a:buNone/>
            </a:pPr>
            <a:r>
              <a:rPr lang="sk-SK" sz="2800" b="1" dirty="0"/>
              <a:t>ROZDIEL MEDZI RASTLINNOU A ŽIVOČÍŠNOU BUNKOU</a:t>
            </a:r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194" y="2908299"/>
            <a:ext cx="4371806" cy="394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2674"/>
            <a:ext cx="4772092" cy="36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C8A8FEFA-B812-4A2B-BEF1-5B44042ED395}"/>
              </a:ext>
            </a:extLst>
          </p:cNvPr>
          <p:cNvSpPr txBox="1"/>
          <p:nvPr/>
        </p:nvSpPr>
        <p:spPr>
          <a:xfrm>
            <a:off x="899592" y="551723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(len pre zaujímavosť)</a:t>
            </a:r>
          </a:p>
        </p:txBody>
      </p:sp>
    </p:spTree>
    <p:extLst>
      <p:ext uri="{BB962C8B-B14F-4D97-AF65-F5344CB8AC3E}">
        <p14:creationId xmlns:p14="http://schemas.microsoft.com/office/powerpoint/2010/main" val="324220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80172" y="260648"/>
            <a:ext cx="5263828" cy="1944216"/>
          </a:xfrm>
        </p:spPr>
        <p:txBody>
          <a:bodyPr/>
          <a:lstStyle/>
          <a:p>
            <a:pPr algn="ctr"/>
            <a:r>
              <a:rPr lang="sk-SK" dirty="0"/>
              <a:t>Zisti, ktoré spomínané </a:t>
            </a:r>
            <a:r>
              <a:rPr lang="sk-SK" dirty="0" err="1"/>
              <a:t>organely</a:t>
            </a:r>
            <a:r>
              <a:rPr lang="sk-SK" dirty="0"/>
              <a:t> sa nachádzajú v rastlinnej a nie sú v živočíšnej bunke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807361"/>
            <a:ext cx="8784976" cy="4861999"/>
          </a:xfrm>
        </p:spPr>
        <p:txBody>
          <a:bodyPr>
            <a:normAutofit/>
          </a:bodyPr>
          <a:lstStyle/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sz="2800" dirty="0"/>
              <a:t>Rastlinná  bunka            Živočíšna bunka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07356"/>
            <a:ext cx="377266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64686"/>
            <a:ext cx="4780057" cy="342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Šípka dolu 6"/>
          <p:cNvSpPr/>
          <p:nvPr/>
        </p:nvSpPr>
        <p:spPr>
          <a:xfrm>
            <a:off x="1403648" y="488185"/>
            <a:ext cx="360040" cy="108012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Šípka dolu 11"/>
          <p:cNvSpPr/>
          <p:nvPr/>
        </p:nvSpPr>
        <p:spPr>
          <a:xfrm rot="20497598">
            <a:off x="2284870" y="872926"/>
            <a:ext cx="441404" cy="115212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Šípka dolu 12"/>
          <p:cNvSpPr/>
          <p:nvPr/>
        </p:nvSpPr>
        <p:spPr>
          <a:xfrm>
            <a:off x="2842858" y="1448991"/>
            <a:ext cx="360040" cy="224439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291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1"/>
            <a:ext cx="7592971" cy="261046"/>
          </a:xfrm>
        </p:spPr>
        <p:txBody>
          <a:bodyPr/>
          <a:lstStyle/>
          <a:p>
            <a:r>
              <a:rPr lang="sk-SK" dirty="0"/>
              <a:t>Správne spoj: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51520" y="836712"/>
            <a:ext cx="4229199" cy="5760640"/>
          </a:xfrm>
        </p:spPr>
        <p:txBody>
          <a:bodyPr/>
          <a:lstStyle/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63280" y="836712"/>
            <a:ext cx="4301208" cy="5760640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5" name="Ovál 4"/>
          <p:cNvSpPr/>
          <p:nvPr/>
        </p:nvSpPr>
        <p:spPr>
          <a:xfrm>
            <a:off x="589057" y="1409800"/>
            <a:ext cx="3456384" cy="79208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600" dirty="0">
              <a:ln>
                <a:solidFill>
                  <a:schemeClr val="bg1"/>
                </a:solidFill>
              </a:ln>
            </a:endParaRPr>
          </a:p>
          <a:p>
            <a:pPr algn="ctr"/>
            <a:r>
              <a:rPr lang="sk-SK" sz="1600" dirty="0">
                <a:ln>
                  <a:solidFill>
                    <a:schemeClr val="bg1"/>
                  </a:solidFill>
                </a:ln>
              </a:rPr>
              <a:t>Miesto, kde prebieha bunkové dýchanie</a:t>
            </a:r>
            <a:endParaRPr lang="sk-SK" dirty="0">
              <a:ln>
                <a:solidFill>
                  <a:schemeClr val="bg1"/>
                </a:solidFill>
              </a:ln>
            </a:endParaRPr>
          </a:p>
          <a:p>
            <a:pPr algn="ctr"/>
            <a:endParaRPr lang="sk-SK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Ovál 5"/>
          <p:cNvSpPr/>
          <p:nvPr/>
        </p:nvSpPr>
        <p:spPr>
          <a:xfrm>
            <a:off x="487842" y="2204864"/>
            <a:ext cx="3456384" cy="79208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>
                <a:ln>
                  <a:solidFill>
                    <a:schemeClr val="bg1"/>
                  </a:solidFill>
                </a:ln>
              </a:rPr>
              <a:t>Prebieha fotosyntéza</a:t>
            </a:r>
          </a:p>
        </p:txBody>
      </p:sp>
      <p:sp>
        <p:nvSpPr>
          <p:cNvPr id="7" name="Ovál 6"/>
          <p:cNvSpPr/>
          <p:nvPr/>
        </p:nvSpPr>
        <p:spPr>
          <a:xfrm>
            <a:off x="193013" y="3213437"/>
            <a:ext cx="4248472" cy="92772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>
                <a:ln>
                  <a:solidFill>
                    <a:schemeClr val="bg1"/>
                  </a:solidFill>
                </a:ln>
              </a:rPr>
              <a:t>Chráni bunku, dáva bunke tvar a pevnosť,</a:t>
            </a:r>
          </a:p>
          <a:p>
            <a:pPr algn="ctr"/>
            <a:r>
              <a:rPr lang="sk-SK" sz="1600" dirty="0">
                <a:ln>
                  <a:solidFill>
                    <a:schemeClr val="bg1"/>
                  </a:solidFill>
                </a:ln>
              </a:rPr>
              <a:t>prepúšťa látky</a:t>
            </a:r>
          </a:p>
        </p:txBody>
      </p:sp>
      <p:sp>
        <p:nvSpPr>
          <p:cNvPr id="10" name="Ovál 9"/>
          <p:cNvSpPr/>
          <p:nvPr/>
        </p:nvSpPr>
        <p:spPr>
          <a:xfrm>
            <a:off x="625075" y="4167984"/>
            <a:ext cx="3456384" cy="79208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600" dirty="0">
              <a:ln>
                <a:solidFill>
                  <a:schemeClr val="bg1"/>
                </a:solidFill>
              </a:ln>
            </a:endParaRPr>
          </a:p>
          <a:p>
            <a:pPr algn="ctr"/>
            <a:r>
              <a:rPr lang="sk-SK" sz="1600" dirty="0">
                <a:ln>
                  <a:solidFill>
                    <a:schemeClr val="bg1"/>
                  </a:solidFill>
                </a:ln>
              </a:rPr>
              <a:t>Miesta vzniku bielkovín</a:t>
            </a:r>
            <a:endParaRPr lang="sk-SK" dirty="0">
              <a:ln>
                <a:solidFill>
                  <a:schemeClr val="bg1"/>
                </a:solidFill>
              </a:ln>
            </a:endParaRPr>
          </a:p>
          <a:p>
            <a:pPr algn="ctr"/>
            <a:endParaRPr lang="sk-SK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1" name="Ovál 10"/>
          <p:cNvSpPr/>
          <p:nvPr/>
        </p:nvSpPr>
        <p:spPr>
          <a:xfrm>
            <a:off x="625074" y="4984700"/>
            <a:ext cx="3456384" cy="79208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600" dirty="0">
              <a:ln>
                <a:solidFill>
                  <a:schemeClr val="bg1"/>
                </a:solidFill>
              </a:ln>
            </a:endParaRPr>
          </a:p>
          <a:p>
            <a:pPr algn="ctr"/>
            <a:r>
              <a:rPr lang="sk-SK" sz="1600" dirty="0">
                <a:ln>
                  <a:solidFill>
                    <a:schemeClr val="bg1"/>
                  </a:solidFill>
                </a:ln>
              </a:rPr>
              <a:t>Zásobáreň látok, vody</a:t>
            </a:r>
          </a:p>
        </p:txBody>
      </p:sp>
      <p:sp>
        <p:nvSpPr>
          <p:cNvPr id="12" name="Ovál 11"/>
          <p:cNvSpPr/>
          <p:nvPr/>
        </p:nvSpPr>
        <p:spPr>
          <a:xfrm>
            <a:off x="487842" y="5805264"/>
            <a:ext cx="3730849" cy="79208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600" dirty="0">
              <a:ln>
                <a:solidFill>
                  <a:schemeClr val="bg1"/>
                </a:solidFill>
              </a:ln>
            </a:endParaRPr>
          </a:p>
          <a:p>
            <a:pPr algn="ctr"/>
            <a:r>
              <a:rPr lang="sk-SK" sz="1600" dirty="0">
                <a:ln>
                  <a:solidFill>
                    <a:schemeClr val="bg1"/>
                  </a:solidFill>
                </a:ln>
              </a:rPr>
              <a:t>Miesto, kde je uložená genetická informácia</a:t>
            </a:r>
            <a:endParaRPr lang="sk-SK" dirty="0">
              <a:ln>
                <a:solidFill>
                  <a:schemeClr val="bg1"/>
                </a:solidFill>
              </a:ln>
            </a:endParaRPr>
          </a:p>
          <a:p>
            <a:pPr algn="ctr"/>
            <a:endParaRPr lang="sk-SK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3" name="Ovál 12"/>
          <p:cNvSpPr/>
          <p:nvPr/>
        </p:nvSpPr>
        <p:spPr>
          <a:xfrm>
            <a:off x="530564" y="764704"/>
            <a:ext cx="3456384" cy="64509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ln>
                  <a:solidFill>
                    <a:schemeClr val="bg1"/>
                  </a:solidFill>
                </a:ln>
              </a:rPr>
              <a:t>Riadi deje v bunke</a:t>
            </a:r>
          </a:p>
        </p:txBody>
      </p:sp>
      <p:sp>
        <p:nvSpPr>
          <p:cNvPr id="15" name="Ovál 14"/>
          <p:cNvSpPr/>
          <p:nvPr/>
        </p:nvSpPr>
        <p:spPr>
          <a:xfrm>
            <a:off x="5004048" y="1019618"/>
            <a:ext cx="3456384" cy="64509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ln>
                  <a:solidFill>
                    <a:schemeClr val="bg1"/>
                  </a:solidFill>
                </a:ln>
                <a:solidFill>
                  <a:srgbClr val="9900CC"/>
                </a:solidFill>
              </a:rPr>
              <a:t>CHLOROPLASY</a:t>
            </a:r>
          </a:p>
        </p:txBody>
      </p:sp>
      <p:sp>
        <p:nvSpPr>
          <p:cNvPr id="16" name="Ovál 15"/>
          <p:cNvSpPr/>
          <p:nvPr/>
        </p:nvSpPr>
        <p:spPr>
          <a:xfrm>
            <a:off x="5008009" y="1955812"/>
            <a:ext cx="3456384" cy="64509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ln>
                  <a:solidFill>
                    <a:schemeClr val="bg1"/>
                  </a:solidFill>
                </a:ln>
                <a:solidFill>
                  <a:srgbClr val="9900CC"/>
                </a:solidFill>
              </a:rPr>
              <a:t>JADRO</a:t>
            </a:r>
          </a:p>
        </p:txBody>
      </p:sp>
      <p:sp>
        <p:nvSpPr>
          <p:cNvPr id="17" name="Ovál 16"/>
          <p:cNvSpPr/>
          <p:nvPr/>
        </p:nvSpPr>
        <p:spPr>
          <a:xfrm>
            <a:off x="5008009" y="2780928"/>
            <a:ext cx="3456384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ln>
                  <a:solidFill>
                    <a:schemeClr val="bg1"/>
                  </a:solidFill>
                </a:ln>
                <a:solidFill>
                  <a:srgbClr val="9900CC"/>
                </a:solidFill>
              </a:rPr>
              <a:t>RIBOZÓMY</a:t>
            </a:r>
          </a:p>
        </p:txBody>
      </p:sp>
      <p:sp>
        <p:nvSpPr>
          <p:cNvPr id="18" name="Ovál 17"/>
          <p:cNvSpPr/>
          <p:nvPr/>
        </p:nvSpPr>
        <p:spPr>
          <a:xfrm>
            <a:off x="5101346" y="3543700"/>
            <a:ext cx="3456384" cy="64509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ln>
                  <a:solidFill>
                    <a:schemeClr val="bg1"/>
                  </a:solidFill>
                </a:ln>
                <a:solidFill>
                  <a:srgbClr val="9900CC"/>
                </a:solidFill>
              </a:rPr>
              <a:t>MITOCHONDRIE</a:t>
            </a:r>
          </a:p>
        </p:txBody>
      </p:sp>
      <p:sp>
        <p:nvSpPr>
          <p:cNvPr id="19" name="Ovál 18"/>
          <p:cNvSpPr/>
          <p:nvPr/>
        </p:nvSpPr>
        <p:spPr>
          <a:xfrm>
            <a:off x="5220072" y="4374484"/>
            <a:ext cx="3456384" cy="64509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ln>
                  <a:solidFill>
                    <a:schemeClr val="bg1"/>
                  </a:solidFill>
                </a:ln>
                <a:solidFill>
                  <a:srgbClr val="9900CC"/>
                </a:solidFill>
              </a:rPr>
              <a:t>VAKUOLY</a:t>
            </a:r>
          </a:p>
        </p:txBody>
      </p:sp>
      <p:sp>
        <p:nvSpPr>
          <p:cNvPr id="20" name="Ovál 19"/>
          <p:cNvSpPr/>
          <p:nvPr/>
        </p:nvSpPr>
        <p:spPr>
          <a:xfrm>
            <a:off x="5220072" y="5380744"/>
            <a:ext cx="3456384" cy="64509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ln>
                  <a:solidFill>
                    <a:schemeClr val="bg1"/>
                  </a:solidFill>
                </a:ln>
                <a:solidFill>
                  <a:srgbClr val="9900CC"/>
                </a:solidFill>
              </a:rPr>
              <a:t>BUNKOVÁ STENA</a:t>
            </a:r>
          </a:p>
        </p:txBody>
      </p:sp>
    </p:spTree>
    <p:extLst>
      <p:ext uri="{BB962C8B-B14F-4D97-AF65-F5344CB8AC3E}">
        <p14:creationId xmlns:p14="http://schemas.microsoft.com/office/powerpoint/2010/main" val="388539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4D73F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D73F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6F48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6F48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6F48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6F48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DD78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DD78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DD78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DD78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808995" cy="1267543"/>
          </a:xfrm>
        </p:spPr>
        <p:txBody>
          <a:bodyPr/>
          <a:lstStyle/>
          <a:p>
            <a:pPr algn="ctr"/>
            <a:r>
              <a:rPr lang="sk-SK" dirty="0"/>
              <a:t>Vyrieš prešmyčky a dozvieš sa názov najväčšej a najmenšej bunky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aoblený obdĺžnik 4"/>
          <p:cNvSpPr/>
          <p:nvPr/>
        </p:nvSpPr>
        <p:spPr>
          <a:xfrm>
            <a:off x="0" y="2132856"/>
            <a:ext cx="4860031" cy="1800200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>
                <a:ln>
                  <a:solidFill>
                    <a:srgbClr val="003300"/>
                  </a:solidFill>
                </a:ln>
                <a:solidFill>
                  <a:schemeClr val="bg1"/>
                </a:solidFill>
              </a:rPr>
              <a:t>Š E O P R S T I    J C A V E</a:t>
            </a:r>
          </a:p>
          <a:p>
            <a:pPr algn="ctr"/>
            <a:endParaRPr lang="sk-SK" sz="2400" dirty="0">
              <a:ln>
                <a:solidFill>
                  <a:srgbClr val="0033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Zaoblený obdĺžnik 6"/>
          <p:cNvSpPr/>
          <p:nvPr/>
        </p:nvSpPr>
        <p:spPr>
          <a:xfrm>
            <a:off x="5004048" y="2108593"/>
            <a:ext cx="3960440" cy="1800200"/>
          </a:xfrm>
          <a:prstGeom prst="roundRect">
            <a:avLst/>
          </a:prstGeom>
          <a:ln w="57150">
            <a:solidFill>
              <a:srgbClr val="00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>
                <a:solidFill>
                  <a:srgbClr val="C00000"/>
                </a:solidFill>
              </a:rPr>
              <a:t>E P M I S A R</a:t>
            </a:r>
          </a:p>
        </p:txBody>
      </p:sp>
      <p:sp>
        <p:nvSpPr>
          <p:cNvPr id="8" name="Zaoblený obdĺžnik 7"/>
          <p:cNvSpPr/>
          <p:nvPr/>
        </p:nvSpPr>
        <p:spPr>
          <a:xfrm>
            <a:off x="18583" y="4293096"/>
            <a:ext cx="4860031" cy="1800200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>
                <a:ln>
                  <a:solidFill>
                    <a:srgbClr val="003300"/>
                  </a:solidFill>
                </a:ln>
                <a:solidFill>
                  <a:schemeClr val="bg1"/>
                </a:solidFill>
              </a:rPr>
              <a:t> P Š T R O S I E   V A J C E</a:t>
            </a:r>
          </a:p>
          <a:p>
            <a:pPr algn="ctr"/>
            <a:endParaRPr lang="sk-SK" sz="2400" dirty="0">
              <a:ln>
                <a:solidFill>
                  <a:srgbClr val="0033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Zaoblený obdĺžnik 9"/>
          <p:cNvSpPr/>
          <p:nvPr/>
        </p:nvSpPr>
        <p:spPr>
          <a:xfrm>
            <a:off x="5156448" y="4293096"/>
            <a:ext cx="3960440" cy="1800200"/>
          </a:xfrm>
          <a:prstGeom prst="roundRect">
            <a:avLst/>
          </a:prstGeom>
          <a:ln w="57150">
            <a:solidFill>
              <a:srgbClr val="00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>
                <a:solidFill>
                  <a:srgbClr val="C00000"/>
                </a:solidFill>
              </a:rPr>
              <a:t> S P E R M I A</a:t>
            </a:r>
          </a:p>
        </p:txBody>
      </p:sp>
    </p:spTree>
    <p:extLst>
      <p:ext uri="{BB962C8B-B14F-4D97-AF65-F5344CB8AC3E}">
        <p14:creationId xmlns:p14="http://schemas.microsoft.com/office/powerpoint/2010/main" val="56259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-108520" y="188640"/>
            <a:ext cx="8928992" cy="44834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3200" b="1" dirty="0"/>
              <a:t>Bunka je </a:t>
            </a:r>
            <a:r>
              <a:rPr lang="sk-SK" sz="3200" b="1" u="sng" dirty="0"/>
              <a:t>najmenšia</a:t>
            </a:r>
            <a:r>
              <a:rPr lang="sk-SK" sz="3200" b="1" dirty="0"/>
              <a:t> stavebná a funkčná jednotka živých organizmov.</a:t>
            </a:r>
          </a:p>
          <a:p>
            <a:pPr marL="0" indent="0">
              <a:buNone/>
            </a:pPr>
            <a:endParaRPr lang="sk-SK" sz="2800" b="1" dirty="0"/>
          </a:p>
          <a:p>
            <a:pPr marL="0" indent="0">
              <a:buNone/>
            </a:pPr>
            <a:endParaRPr lang="sk-SK" sz="2800" b="1" dirty="0"/>
          </a:p>
          <a:p>
            <a:pPr marL="0" indent="0">
              <a:buNone/>
            </a:pPr>
            <a:endParaRPr lang="sk-SK" sz="2800" b="1" dirty="0"/>
          </a:p>
          <a:p>
            <a:pPr marL="0" indent="0">
              <a:buNone/>
            </a:pPr>
            <a:endParaRPr lang="sk-SK" sz="2800" b="1" dirty="0"/>
          </a:p>
          <a:p>
            <a:pPr marL="0" indent="0">
              <a:buNone/>
            </a:pPr>
            <a:endParaRPr lang="en-GB" sz="28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20" y="1711817"/>
            <a:ext cx="3115047" cy="233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04" y="4477950"/>
            <a:ext cx="3079042" cy="230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661" y="1423402"/>
            <a:ext cx="2932047" cy="2888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30" y="4477950"/>
            <a:ext cx="4712379" cy="231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893" y="1804032"/>
            <a:ext cx="2993786" cy="224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03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0"/>
            <a:ext cx="8424936" cy="40514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000" b="1" u="sng" dirty="0"/>
              <a:t>V bunke prebiehajú</a:t>
            </a:r>
            <a:r>
              <a:rPr lang="sk-SK" sz="2000" b="1" dirty="0"/>
              <a:t>:</a:t>
            </a:r>
          </a:p>
          <a:p>
            <a:pPr marL="0" indent="0">
              <a:buNone/>
            </a:pPr>
            <a:r>
              <a:rPr lang="sk-SK" sz="2000" b="1" dirty="0"/>
              <a:t>1. </a:t>
            </a:r>
            <a:r>
              <a:rPr lang="sk-SK" sz="2000" b="1" dirty="0">
                <a:solidFill>
                  <a:srgbClr val="9900CC"/>
                </a:solidFill>
              </a:rPr>
              <a:t>všetky životné funkcie:</a:t>
            </a:r>
          </a:p>
          <a:p>
            <a:pPr marL="0" indent="0">
              <a:buNone/>
            </a:pPr>
            <a:r>
              <a:rPr lang="sk-SK" sz="2000" b="1" dirty="0"/>
              <a:t>					dýchanie</a:t>
            </a:r>
          </a:p>
          <a:p>
            <a:pPr marL="0" indent="0">
              <a:buNone/>
            </a:pPr>
            <a:r>
              <a:rPr lang="sk-SK" sz="2000" b="1" dirty="0"/>
              <a:t>					príjem potravy</a:t>
            </a:r>
          </a:p>
          <a:p>
            <a:pPr marL="0" indent="0">
              <a:buNone/>
            </a:pPr>
            <a:r>
              <a:rPr lang="sk-SK" sz="2000" b="1" dirty="0"/>
              <a:t>					vylučovanie odpadových látok</a:t>
            </a:r>
          </a:p>
          <a:p>
            <a:pPr marL="0" indent="0">
              <a:buNone/>
            </a:pPr>
            <a:r>
              <a:rPr lang="sk-SK" sz="2000" b="1" dirty="0"/>
              <a:t>					rozmnožovanie</a:t>
            </a:r>
          </a:p>
          <a:p>
            <a:pPr marL="0" indent="0">
              <a:buNone/>
            </a:pPr>
            <a:r>
              <a:rPr lang="sk-SK" sz="2000" b="1" dirty="0"/>
              <a:t>2. </a:t>
            </a:r>
            <a:r>
              <a:rPr lang="sk-SK" sz="2000" b="1" dirty="0">
                <a:solidFill>
                  <a:srgbClr val="9900CC"/>
                </a:solidFill>
              </a:rPr>
              <a:t>chemické procesy </a:t>
            </a:r>
            <a:r>
              <a:rPr lang="sk-SK" sz="2000" b="1" dirty="0"/>
              <a:t>= premena látok (metabolizmus)</a:t>
            </a:r>
          </a:p>
          <a:p>
            <a:pPr marL="0" indent="0">
              <a:buNone/>
            </a:pPr>
            <a:r>
              <a:rPr lang="sk-SK" sz="2000" b="1" dirty="0"/>
              <a:t>3. </a:t>
            </a:r>
            <a:r>
              <a:rPr lang="sk-SK" sz="2000" b="1" dirty="0">
                <a:solidFill>
                  <a:srgbClr val="9900CC"/>
                </a:solidFill>
              </a:rPr>
              <a:t>prenos genetickej informácie</a:t>
            </a:r>
            <a:endParaRPr lang="en-GB" sz="2000" b="1" dirty="0">
              <a:solidFill>
                <a:srgbClr val="9900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47378"/>
            <a:ext cx="3361556" cy="298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47378"/>
            <a:ext cx="4548496" cy="286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0"/>
            <a:ext cx="3347864" cy="189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29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332656"/>
            <a:ext cx="8496944" cy="45611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400" b="1" dirty="0"/>
              <a:t>Bunka obsahuje </a:t>
            </a:r>
            <a:r>
              <a:rPr lang="sk-SK" sz="2400" b="1" dirty="0">
                <a:solidFill>
                  <a:srgbClr val="9900CC"/>
                </a:solidFill>
              </a:rPr>
              <a:t>BUNKOVÉ ŠTRUKTÚRY</a:t>
            </a:r>
            <a:r>
              <a:rPr lang="sk-SK" sz="2400" b="1" dirty="0"/>
              <a:t>:</a:t>
            </a:r>
          </a:p>
          <a:p>
            <a:pPr marL="0" indent="0">
              <a:buNone/>
            </a:pPr>
            <a:r>
              <a:rPr lang="sk-SK" sz="2400" b="1" dirty="0">
                <a:solidFill>
                  <a:srgbClr val="9900CC"/>
                </a:solidFill>
              </a:rPr>
              <a:t>1.bunkové povrchy</a:t>
            </a:r>
          </a:p>
          <a:p>
            <a:pPr marL="0" indent="0">
              <a:buNone/>
            </a:pPr>
            <a:r>
              <a:rPr lang="sk-SK" sz="2400" b="1" dirty="0"/>
              <a:t>				bunková stena</a:t>
            </a:r>
          </a:p>
          <a:p>
            <a:pPr marL="0" indent="0">
              <a:buNone/>
            </a:pPr>
            <a:r>
              <a:rPr lang="sk-SK" sz="2400" b="1" dirty="0"/>
              <a:t>				cytoplazmatická membrána</a:t>
            </a:r>
          </a:p>
          <a:p>
            <a:pPr marL="0" indent="0">
              <a:buNone/>
            </a:pPr>
            <a:r>
              <a:rPr lang="sk-SK" sz="2400" b="1" dirty="0">
                <a:solidFill>
                  <a:srgbClr val="9900CC"/>
                </a:solidFill>
              </a:rPr>
              <a:t>2.organely</a:t>
            </a:r>
          </a:p>
          <a:p>
            <a:pPr marL="0" indent="0">
              <a:buNone/>
            </a:pPr>
            <a:r>
              <a:rPr lang="sk-SK" sz="2400" b="1" dirty="0"/>
              <a:t>				jadro</a:t>
            </a:r>
          </a:p>
          <a:p>
            <a:pPr marL="0" indent="0">
              <a:buNone/>
            </a:pPr>
            <a:r>
              <a:rPr lang="sk-SK" sz="2400" b="1" dirty="0"/>
              <a:t>				mitochondrie</a:t>
            </a:r>
          </a:p>
          <a:p>
            <a:pPr marL="0" indent="0">
              <a:buNone/>
            </a:pPr>
            <a:r>
              <a:rPr lang="sk-SK" sz="2400" b="1" dirty="0"/>
              <a:t>				</a:t>
            </a:r>
            <a:r>
              <a:rPr lang="sk-SK" sz="2400" b="1" dirty="0" err="1"/>
              <a:t>chloroplasty</a:t>
            </a:r>
            <a:endParaRPr lang="sk-SK" sz="2400" b="1" dirty="0"/>
          </a:p>
          <a:p>
            <a:pPr marL="0" indent="0">
              <a:buNone/>
            </a:pPr>
            <a:r>
              <a:rPr lang="sk-SK" sz="2400" b="1" dirty="0"/>
              <a:t>				vakuoly</a:t>
            </a:r>
            <a:endParaRPr lang="en-GB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20888"/>
            <a:ext cx="3286125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97318"/>
            <a:ext cx="1944216" cy="179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980594"/>
            <a:ext cx="2280940" cy="1710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51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8720" y="466782"/>
            <a:ext cx="8280920" cy="4330370"/>
          </a:xfrm>
        </p:spPr>
        <p:txBody>
          <a:bodyPr/>
          <a:lstStyle/>
          <a:p>
            <a:pPr marL="0" indent="0">
              <a:buNone/>
            </a:pPr>
            <a:r>
              <a:rPr lang="sk-SK" sz="2400" b="1" dirty="0">
                <a:solidFill>
                  <a:srgbClr val="9900CC"/>
                </a:solidFill>
              </a:rPr>
              <a:t>BUNKOVÁ STENA</a:t>
            </a:r>
          </a:p>
          <a:p>
            <a:pPr marL="0" indent="0">
              <a:buNone/>
            </a:pPr>
            <a:r>
              <a:rPr lang="sk-SK" sz="2400" b="1" dirty="0"/>
              <a:t>	je v bunkách rastlín, húb, baktérií</a:t>
            </a:r>
          </a:p>
          <a:p>
            <a:pPr marL="0" indent="0">
              <a:buNone/>
            </a:pPr>
            <a:r>
              <a:rPr lang="sk-SK" sz="2400" b="1" i="1" dirty="0">
                <a:solidFill>
                  <a:schemeClr val="accent5">
                    <a:lumMod val="75000"/>
                  </a:schemeClr>
                </a:solidFill>
              </a:rPr>
              <a:t>FUNKCIA: </a:t>
            </a:r>
          </a:p>
          <a:p>
            <a:r>
              <a:rPr lang="sk-SK" sz="2400" b="1" u="sng" dirty="0"/>
              <a:t>chráni</a:t>
            </a:r>
            <a:r>
              <a:rPr lang="sk-SK" sz="2400" b="1" dirty="0"/>
              <a:t> vnútro bunky</a:t>
            </a:r>
          </a:p>
          <a:p>
            <a:r>
              <a:rPr lang="sk-SK" sz="2400" b="1" u="sng" dirty="0"/>
              <a:t>dáva</a:t>
            </a:r>
            <a:r>
              <a:rPr lang="sk-SK" sz="2400" b="1" dirty="0"/>
              <a:t> jej </a:t>
            </a:r>
            <a:r>
              <a:rPr lang="sk-SK" sz="2400" b="1" u="sng" dirty="0"/>
              <a:t>tvar a pevnosť</a:t>
            </a:r>
          </a:p>
          <a:p>
            <a:r>
              <a:rPr lang="sk-SK" sz="2400" b="1" u="sng" dirty="0"/>
              <a:t>prepúšťa</a:t>
            </a:r>
            <a:r>
              <a:rPr lang="sk-SK" sz="2400" b="1" dirty="0"/>
              <a:t> vodu a iné látky</a:t>
            </a:r>
          </a:p>
          <a:p>
            <a:pPr marL="0" indent="0">
              <a:buNone/>
            </a:pPr>
            <a:endParaRPr lang="sk-SK" sz="2400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84784"/>
            <a:ext cx="300575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952" y="3862786"/>
            <a:ext cx="302433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39616"/>
            <a:ext cx="5256584" cy="315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58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16632"/>
            <a:ext cx="8579867" cy="4483485"/>
          </a:xfrm>
        </p:spPr>
        <p:txBody>
          <a:bodyPr/>
          <a:lstStyle/>
          <a:p>
            <a:pPr marL="0" indent="0">
              <a:buNone/>
            </a:pPr>
            <a:r>
              <a:rPr lang="sk-SK" sz="2400" b="1" dirty="0">
                <a:solidFill>
                  <a:srgbClr val="9900CC"/>
                </a:solidFill>
              </a:rPr>
              <a:t>CYTOPLAZMATICKÁ MEMBRÁNA (blana)</a:t>
            </a:r>
          </a:p>
          <a:p>
            <a:pPr marL="0" indent="0">
              <a:buNone/>
            </a:pPr>
            <a:r>
              <a:rPr lang="sk-SK" sz="2400" b="1" dirty="0"/>
              <a:t>	</a:t>
            </a:r>
          </a:p>
          <a:p>
            <a:pPr marL="0" indent="0">
              <a:buNone/>
            </a:pPr>
            <a:r>
              <a:rPr lang="sk-SK" sz="2400" b="1" i="1" dirty="0">
                <a:solidFill>
                  <a:srgbClr val="C00000"/>
                </a:solidFill>
              </a:rPr>
              <a:t>FUNKCIA: </a:t>
            </a:r>
            <a:endParaRPr lang="sk-SK" sz="2400" b="1" dirty="0"/>
          </a:p>
          <a:p>
            <a:pPr>
              <a:buFont typeface="Courier New" pitchFamily="49" charset="0"/>
              <a:buChar char="o"/>
            </a:pPr>
            <a:r>
              <a:rPr lang="sk-SK" sz="2400" b="1" dirty="0"/>
              <a:t>umožňuje </a:t>
            </a:r>
            <a:r>
              <a:rPr lang="sk-SK" sz="2400" b="1" u="sng" dirty="0"/>
              <a:t>výmenu látok</a:t>
            </a:r>
            <a:r>
              <a:rPr lang="sk-SK" sz="2400" b="1" dirty="0"/>
              <a:t> medzi bunkou a vonkajším prostredím</a:t>
            </a:r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478" y="2708920"/>
            <a:ext cx="3213452" cy="189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3" y="3352905"/>
            <a:ext cx="5726853" cy="324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63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0"/>
            <a:ext cx="8496944" cy="4456101"/>
          </a:xfrm>
        </p:spPr>
        <p:txBody>
          <a:bodyPr/>
          <a:lstStyle/>
          <a:p>
            <a:pPr marL="0" indent="0">
              <a:buNone/>
            </a:pPr>
            <a:r>
              <a:rPr lang="sk-SK" sz="2400" b="1" dirty="0">
                <a:solidFill>
                  <a:srgbClr val="9900CC"/>
                </a:solidFill>
              </a:rPr>
              <a:t>CYTOPLAZMA</a:t>
            </a:r>
          </a:p>
          <a:p>
            <a:pPr marL="0" indent="0">
              <a:buNone/>
            </a:pPr>
            <a:r>
              <a:rPr lang="sk-SK" sz="2400" b="1" dirty="0"/>
              <a:t>je tekutá časť vnútra bunky, </a:t>
            </a:r>
          </a:p>
          <a:p>
            <a:pPr marL="0" indent="0">
              <a:buNone/>
            </a:pPr>
            <a:endParaRPr lang="sk-SK" sz="2400" b="1" dirty="0"/>
          </a:p>
          <a:p>
            <a:pPr marL="0" indent="0">
              <a:buNone/>
            </a:pPr>
            <a:r>
              <a:rPr lang="sk-SK" sz="2400" b="1" i="1" dirty="0">
                <a:solidFill>
                  <a:srgbClr val="C00000"/>
                </a:solidFill>
              </a:rPr>
              <a:t>FUNKCIA:</a:t>
            </a:r>
            <a:r>
              <a:rPr lang="sk-SK" sz="2400" b="1" dirty="0"/>
              <a:t> prebiehajú v nej chemické deje, </a:t>
            </a:r>
            <a:r>
              <a:rPr lang="sk-SK" sz="2400" b="1" u="sng" dirty="0"/>
              <a:t>výmena látok</a:t>
            </a:r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9" y="3212976"/>
            <a:ext cx="4725144" cy="354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4864"/>
            <a:ext cx="422446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25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18" y="116632"/>
            <a:ext cx="8712969" cy="4752529"/>
          </a:xfrm>
        </p:spPr>
        <p:txBody>
          <a:bodyPr/>
          <a:lstStyle/>
          <a:p>
            <a:pPr marL="0" indent="0">
              <a:buNone/>
            </a:pPr>
            <a:r>
              <a:rPr lang="sk-SK" sz="2400" b="1" dirty="0">
                <a:solidFill>
                  <a:srgbClr val="9900CC"/>
                </a:solidFill>
              </a:rPr>
              <a:t>JADRO</a:t>
            </a:r>
          </a:p>
          <a:p>
            <a:pPr>
              <a:buFont typeface="Courier New" pitchFamily="49" charset="0"/>
              <a:buChar char="o"/>
            </a:pPr>
            <a:r>
              <a:rPr lang="sk-SK" sz="2400" b="1" dirty="0"/>
              <a:t>tvoria ho nukleové kyseliny a bielkoviny</a:t>
            </a:r>
          </a:p>
          <a:p>
            <a:pPr>
              <a:buFont typeface="Courier New" pitchFamily="49" charset="0"/>
              <a:buChar char="o"/>
            </a:pPr>
            <a:r>
              <a:rPr lang="sk-SK" sz="2400" b="1" u="sng" dirty="0"/>
              <a:t>riadi</a:t>
            </a:r>
            <a:r>
              <a:rPr lang="sk-SK" sz="2400" b="1" dirty="0"/>
              <a:t> životné procesy v bunke</a:t>
            </a:r>
          </a:p>
          <a:p>
            <a:pPr>
              <a:buFont typeface="Courier New" pitchFamily="49" charset="0"/>
              <a:buChar char="o"/>
            </a:pPr>
            <a:r>
              <a:rPr lang="sk-SK" sz="2400" b="1" dirty="0"/>
              <a:t>obsahuje </a:t>
            </a:r>
            <a:r>
              <a:rPr lang="sk-SK" sz="2400" b="1" u="sng" dirty="0"/>
              <a:t>chromozómy</a:t>
            </a:r>
            <a:r>
              <a:rPr lang="sk-SK" sz="2400" b="1" dirty="0"/>
              <a:t>- útvary </a:t>
            </a:r>
          </a:p>
          <a:p>
            <a:pPr marL="0" indent="0">
              <a:buNone/>
            </a:pPr>
            <a:r>
              <a:rPr lang="sk-SK" sz="2400" b="1" dirty="0"/>
              <a:t>                          prenášajúce genetické informácie</a:t>
            </a:r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319" y="3029206"/>
            <a:ext cx="4511497" cy="3711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996952"/>
            <a:ext cx="414337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430" y="1"/>
            <a:ext cx="1600357" cy="2276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71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350367"/>
            <a:ext cx="8352928" cy="4051437"/>
          </a:xfrm>
        </p:spPr>
        <p:txBody>
          <a:bodyPr/>
          <a:lstStyle/>
          <a:p>
            <a:pPr marL="0" indent="0">
              <a:buNone/>
            </a:pPr>
            <a:r>
              <a:rPr lang="sk-SK" sz="2400" b="1" dirty="0">
                <a:solidFill>
                  <a:srgbClr val="9900CC"/>
                </a:solidFill>
              </a:rPr>
              <a:t>CHLOROPLASTY</a:t>
            </a:r>
          </a:p>
          <a:p>
            <a:pPr marL="0" indent="0">
              <a:buNone/>
            </a:pPr>
            <a:r>
              <a:rPr lang="sk-SK" sz="2400" b="1" dirty="0"/>
              <a:t>	obsahujú </a:t>
            </a:r>
            <a:r>
              <a:rPr lang="sk-SK" sz="2400" b="1" u="sng" dirty="0"/>
              <a:t>zelené farbivo </a:t>
            </a:r>
            <a:r>
              <a:rPr lang="sk-SK" sz="2400" b="1" dirty="0"/>
              <a:t>(chlorofyl)</a:t>
            </a:r>
          </a:p>
          <a:p>
            <a:pPr marL="0" indent="0">
              <a:buNone/>
            </a:pPr>
            <a:r>
              <a:rPr lang="sk-SK" sz="2400" b="1" i="1" dirty="0">
                <a:solidFill>
                  <a:srgbClr val="C00000"/>
                </a:solidFill>
              </a:rPr>
              <a:t>FUNKCIA: </a:t>
            </a:r>
            <a:r>
              <a:rPr lang="sk-SK" sz="2400" b="1" dirty="0"/>
              <a:t>prebieha v nich </a:t>
            </a:r>
            <a:r>
              <a:rPr lang="sk-SK" sz="2400" b="1" u="sng" dirty="0"/>
              <a:t>fotosyntéza</a:t>
            </a:r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78932"/>
            <a:ext cx="26193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42367"/>
            <a:ext cx="2911227" cy="199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126" y="2203565"/>
            <a:ext cx="2499139" cy="364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6948265" y="362089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bunková stena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7045706" y="4208590"/>
            <a:ext cx="1893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/>
              <a:t>chloroplast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99807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</p:bld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Leto</Template>
  <TotalTime>259</TotalTime>
  <Words>400</Words>
  <Application>Microsoft Office PowerPoint</Application>
  <PresentationFormat>Prezentácia na obrazovke (4:3)</PresentationFormat>
  <Paragraphs>142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3" baseType="lpstr">
      <vt:lpstr>Arial</vt:lpstr>
      <vt:lpstr>Courier New</vt:lpstr>
      <vt:lpstr>Verdana</vt:lpstr>
      <vt:lpstr>Wingdings</vt:lpstr>
      <vt:lpstr>Wingdings 2</vt:lpstr>
      <vt:lpstr>Summer</vt:lpstr>
      <vt:lpstr>Bunka a jej štruktúry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Zisti, ktoré spomínané organely sa nachádzajú v rastlinnej a nie sú v živočíšnej bunke</vt:lpstr>
      <vt:lpstr>Správne spoj:</vt:lpstr>
      <vt:lpstr>Vyrieš prešmyčky a dozvieš sa názov najväčšej a najmenšej bunky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Bunka a jej štruktúry</dc:title>
  <dc:creator>Romanka</dc:creator>
  <cp:lastModifiedBy>Ladislav Fodor</cp:lastModifiedBy>
  <cp:revision>32</cp:revision>
  <dcterms:created xsi:type="dcterms:W3CDTF">2014-02-15T18:24:43Z</dcterms:created>
  <dcterms:modified xsi:type="dcterms:W3CDTF">2020-03-18T19:41:00Z</dcterms:modified>
</cp:coreProperties>
</file>