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1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0DFD-BD45-4B21-99E8-D6DBC164CEAB}" type="datetimeFigureOut">
              <a:rPr lang="sk-SK" smtClean="0"/>
              <a:pPr/>
              <a:t>31. 5. 2020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A4E8-3324-47BC-A8A2-7A085BF99F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0DFD-BD45-4B21-99E8-D6DBC164CEAB}" type="datetimeFigureOut">
              <a:rPr lang="sk-SK" smtClean="0"/>
              <a:pPr/>
              <a:t>31. 5. 2020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A4E8-3324-47BC-A8A2-7A085BF99F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0DFD-BD45-4B21-99E8-D6DBC164CEAB}" type="datetimeFigureOut">
              <a:rPr lang="sk-SK" smtClean="0"/>
              <a:pPr/>
              <a:t>31. 5. 2020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A4E8-3324-47BC-A8A2-7A085BF99F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0DFD-BD45-4B21-99E8-D6DBC164CEAB}" type="datetimeFigureOut">
              <a:rPr lang="sk-SK" smtClean="0"/>
              <a:pPr/>
              <a:t>31. 5. 2020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A4E8-3324-47BC-A8A2-7A085BF99F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0DFD-BD45-4B21-99E8-D6DBC164CEAB}" type="datetimeFigureOut">
              <a:rPr lang="sk-SK" smtClean="0"/>
              <a:pPr/>
              <a:t>31. 5. 2020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A4E8-3324-47BC-A8A2-7A085BF99F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0DFD-BD45-4B21-99E8-D6DBC164CEAB}" type="datetimeFigureOut">
              <a:rPr lang="sk-SK" smtClean="0"/>
              <a:pPr/>
              <a:t>31. 5. 2020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A4E8-3324-47BC-A8A2-7A085BF99F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0DFD-BD45-4B21-99E8-D6DBC164CEAB}" type="datetimeFigureOut">
              <a:rPr lang="sk-SK" smtClean="0"/>
              <a:pPr/>
              <a:t>31. 5. 2020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A4E8-3324-47BC-A8A2-7A085BF99F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0DFD-BD45-4B21-99E8-D6DBC164CEAB}" type="datetimeFigureOut">
              <a:rPr lang="sk-SK" smtClean="0"/>
              <a:pPr/>
              <a:t>31. 5. 2020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A4E8-3324-47BC-A8A2-7A085BF99F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0DFD-BD45-4B21-99E8-D6DBC164CEAB}" type="datetimeFigureOut">
              <a:rPr lang="sk-SK" smtClean="0"/>
              <a:pPr/>
              <a:t>31. 5. 2020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A4E8-3324-47BC-A8A2-7A085BF99F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0DFD-BD45-4B21-99E8-D6DBC164CEAB}" type="datetimeFigureOut">
              <a:rPr lang="sk-SK" smtClean="0"/>
              <a:pPr/>
              <a:t>31. 5. 2020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A4E8-3324-47BC-A8A2-7A085BF99F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0DFD-BD45-4B21-99E8-D6DBC164CEAB}" type="datetimeFigureOut">
              <a:rPr lang="sk-SK" smtClean="0"/>
              <a:pPr/>
              <a:t>31. 5. 2020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A4E8-3324-47BC-A8A2-7A085BF99F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C0DFD-BD45-4B21-99E8-D6DBC164CEAB}" type="datetimeFigureOut">
              <a:rPr lang="sk-SK" smtClean="0"/>
              <a:pPr/>
              <a:t>31. 5. 2020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EA4E8-3324-47BC-A8A2-7A085BF99F1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214414" y="2459504"/>
            <a:ext cx="6715172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6000" b="1" dirty="0" smtClean="0">
                <a:solidFill>
                  <a:srgbClr val="008000"/>
                </a:solidFill>
                <a:latin typeface="Georgia" pitchFamily="18" charset="0"/>
              </a:rPr>
              <a:t>ČLÁNKONOŽCE - HMYZ</a:t>
            </a:r>
            <a:endParaRPr lang="sk-SK" sz="6000" b="1" dirty="0">
              <a:solidFill>
                <a:srgbClr val="008000"/>
              </a:solidFill>
              <a:latin typeface="Georgia" pitchFamily="18" charset="0"/>
            </a:endParaRPr>
          </a:p>
        </p:txBody>
      </p:sp>
      <p:pic>
        <p:nvPicPr>
          <p:cNvPr id="12290" name="Picture 2" descr="brown beetle  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857760"/>
            <a:ext cx="2419350" cy="1352550"/>
          </a:xfrm>
          <a:prstGeom prst="rect">
            <a:avLst/>
          </a:prstGeom>
          <a:noFill/>
        </p:spPr>
      </p:pic>
      <p:pic>
        <p:nvPicPr>
          <p:cNvPr id="12292" name="Picture 4" descr=" caterpiller anim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2"/>
            <a:ext cx="2047875" cy="124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enáta\Pictures\Stavba tela hmyz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47" y="1428736"/>
            <a:ext cx="8889907" cy="4465367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1750199" y="500042"/>
            <a:ext cx="564360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ČLÁNKOVANÉ TELO</a:t>
            </a:r>
            <a:endParaRPr lang="sk-SK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571604" y="1500174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Arial Black" pitchFamily="34" charset="0"/>
              </a:rPr>
              <a:t>HLAVA</a:t>
            </a:r>
            <a:endParaRPr lang="sk-SK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000364" y="1500174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Arial Black" pitchFamily="34" charset="0"/>
              </a:rPr>
              <a:t>HRUĎ</a:t>
            </a:r>
            <a:endParaRPr lang="sk-SK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572132" y="150017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1400" dirty="0" smtClean="0">
                <a:solidFill>
                  <a:srgbClr val="FF0000"/>
                </a:solidFill>
                <a:latin typeface="Arial Black" pitchFamily="34" charset="0"/>
              </a:rPr>
              <a:t>BRUŠKO</a:t>
            </a:r>
            <a:endParaRPr lang="sk-SK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00034" y="2571744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006600"/>
                </a:solidFill>
                <a:latin typeface="Arial Black" pitchFamily="34" charset="0"/>
              </a:rPr>
              <a:t>TYKADLÁ</a:t>
            </a:r>
            <a:endParaRPr lang="sk-SK" sz="14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071538" y="4214818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006600"/>
                </a:solidFill>
                <a:latin typeface="Arial Black" pitchFamily="34" charset="0"/>
              </a:rPr>
              <a:t>OČI</a:t>
            </a:r>
            <a:endParaRPr lang="sk-SK" sz="14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1214414" y="5214950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006600"/>
                </a:solidFill>
                <a:latin typeface="Arial Black" pitchFamily="34" charset="0"/>
              </a:rPr>
              <a:t>ÚSTNE ORGÁNY</a:t>
            </a:r>
            <a:endParaRPr lang="sk-SK" sz="14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857488" y="2643182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006600"/>
                </a:solidFill>
                <a:latin typeface="Arial Black" pitchFamily="34" charset="0"/>
              </a:rPr>
              <a:t>KRÍDLA</a:t>
            </a:r>
            <a:endParaRPr lang="sk-SK" sz="14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6215074" y="5500702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006600"/>
                </a:solidFill>
                <a:latin typeface="Arial Black" pitchFamily="34" charset="0"/>
              </a:rPr>
              <a:t>KRÍDLA</a:t>
            </a:r>
            <a:endParaRPr lang="sk-SK" sz="1400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00034" y="1000108"/>
            <a:ext cx="835824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Na povrchu tela - pokožka spevnená chitínom - </a:t>
            </a:r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vonkajšia kostra</a:t>
            </a:r>
            <a:r>
              <a:rPr lang="sk-SK" dirty="0" smtClean="0">
                <a:latin typeface="Arial Black" pitchFamily="34" charset="0"/>
              </a:rPr>
              <a:t>.</a:t>
            </a:r>
          </a:p>
          <a:p>
            <a:r>
              <a:rPr lang="sk-SK" dirty="0" smtClean="0">
                <a:latin typeface="Arial Black" pitchFamily="34" charset="0"/>
              </a:rPr>
              <a:t>Na pokožku sa zvnútra upínajú svaly - </a:t>
            </a:r>
            <a:r>
              <a:rPr lang="sk-SK" dirty="0" smtClean="0">
                <a:solidFill>
                  <a:srgbClr val="FF0066"/>
                </a:solidFill>
                <a:latin typeface="Arial Black" pitchFamily="34" charset="0"/>
              </a:rPr>
              <a:t>pohybová sústava</a:t>
            </a:r>
            <a:r>
              <a:rPr lang="sk-SK" dirty="0" smtClean="0">
                <a:latin typeface="Arial Black" pitchFamily="34" charset="0"/>
              </a:rPr>
              <a:t>.</a:t>
            </a:r>
            <a:endParaRPr lang="sk-SK" dirty="0">
              <a:latin typeface="Arial Black" pitchFamily="34" charset="0"/>
            </a:endParaRPr>
          </a:p>
        </p:txBody>
      </p:sp>
      <p:pic>
        <p:nvPicPr>
          <p:cNvPr id="15362" name="Picture 2" descr="C:\Users\Renáta\Pictures\svaly hmyz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428868"/>
            <a:ext cx="3438525" cy="3286125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1500166" y="3929066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Arial Black" pitchFamily="34" charset="0"/>
              </a:rPr>
              <a:t>SVALY</a:t>
            </a:r>
            <a:endParaRPr lang="sk-SK" sz="1400" dirty="0">
              <a:latin typeface="Arial Black" pitchFamily="34" charset="0"/>
            </a:endParaRPr>
          </a:p>
        </p:txBody>
      </p:sp>
      <p:pic>
        <p:nvPicPr>
          <p:cNvPr id="15364" name="Picture 4" descr="tripod gai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428848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Worlds Wackiest Insect Eyes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4333872" cy="3926489"/>
          </a:xfrm>
          <a:prstGeom prst="rect">
            <a:avLst/>
          </a:prstGeom>
          <a:noFill/>
        </p:spPr>
      </p:pic>
      <p:pic>
        <p:nvPicPr>
          <p:cNvPr id="20484" name="Picture 4" descr="Worlds Wackiest Insect Eyes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14488"/>
            <a:ext cx="3500430" cy="3220396"/>
          </a:xfrm>
          <a:prstGeom prst="rect">
            <a:avLst/>
          </a:prstGeom>
          <a:noFill/>
        </p:spPr>
      </p:pic>
      <p:pic>
        <p:nvPicPr>
          <p:cNvPr id="20486" name="Picture 6" descr="Worlds Wackiest Insect Eyes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000504"/>
            <a:ext cx="3765251" cy="2643206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286380" y="857232"/>
            <a:ext cx="257176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C00000"/>
                </a:solidFill>
                <a:latin typeface="Arial Black" pitchFamily="34" charset="0"/>
              </a:rPr>
              <a:t>OČI HMYZU</a:t>
            </a:r>
            <a:endParaRPr lang="sk-SK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Renáta\Pictures\Ústne orgány hmyzu.png"/>
          <p:cNvPicPr>
            <a:picLocks noChangeAspect="1" noChangeArrowheads="1"/>
          </p:cNvPicPr>
          <p:nvPr/>
        </p:nvPicPr>
        <p:blipFill>
          <a:blip r:embed="rId2" cstate="print"/>
          <a:srcRect t="7246" b="11594"/>
          <a:stretch>
            <a:fillRect/>
          </a:stretch>
        </p:blipFill>
        <p:spPr bwMode="auto">
          <a:xfrm>
            <a:off x="1829047" y="1071546"/>
            <a:ext cx="5485906" cy="4357718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285720" y="642918"/>
            <a:ext cx="857256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Ústne orgány hmyzu </a:t>
            </a:r>
            <a:r>
              <a:rPr lang="sk-SK" dirty="0" smtClean="0">
                <a:latin typeface="Arial Black" pitchFamily="34" charset="0"/>
              </a:rPr>
              <a:t>- prispôsobené potrave a spôsobu prijímania.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250133" y="5786454"/>
            <a:ext cx="664373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Niektoré druhy hmyzu majú aj </a:t>
            </a:r>
            <a:r>
              <a:rPr lang="sk-SK" dirty="0" err="1" smtClean="0">
                <a:solidFill>
                  <a:srgbClr val="006600"/>
                </a:solidFill>
                <a:latin typeface="Arial Black" pitchFamily="34" charset="0"/>
              </a:rPr>
              <a:t>hmatadlá</a:t>
            </a:r>
            <a:r>
              <a:rPr lang="sk-SK" dirty="0" smtClean="0">
                <a:latin typeface="Arial Black" pitchFamily="34" charset="0"/>
              </a:rPr>
              <a:t> a </a:t>
            </a:r>
            <a:r>
              <a:rPr lang="sk-SK" dirty="0" smtClean="0">
                <a:solidFill>
                  <a:srgbClr val="006600"/>
                </a:solidFill>
                <a:latin typeface="Arial Black" pitchFamily="34" charset="0"/>
              </a:rPr>
              <a:t>hryzadlá</a:t>
            </a:r>
            <a:r>
              <a:rPr lang="sk-SK" dirty="0" smtClean="0">
                <a:latin typeface="Arial Black" pitchFamily="34" charset="0"/>
              </a:rPr>
              <a:t>.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357422" y="3143248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Arial Black" pitchFamily="34" charset="0"/>
              </a:rPr>
              <a:t>cicavé</a:t>
            </a:r>
            <a:endParaRPr lang="sk-SK" sz="1400" dirty="0">
              <a:latin typeface="Arial Black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214810" y="3143248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err="1" smtClean="0">
                <a:latin typeface="Arial Black" pitchFamily="34" charset="0"/>
              </a:rPr>
              <a:t>lízavé</a:t>
            </a:r>
            <a:endParaRPr lang="sk-SK" sz="1400" dirty="0">
              <a:latin typeface="Arial Black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000760" y="2928934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Arial Black" pitchFamily="34" charset="0"/>
              </a:rPr>
              <a:t>hryzav</a:t>
            </a:r>
            <a:r>
              <a:rPr lang="sk-SK" sz="1400" dirty="0">
                <a:latin typeface="Arial Black" pitchFamily="34" charset="0"/>
              </a:rPr>
              <a:t>é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1857356" y="5143512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Arial Black" pitchFamily="34" charset="0"/>
              </a:rPr>
              <a:t>bodavo - cicavé</a:t>
            </a:r>
            <a:endParaRPr lang="sk-SK" sz="1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42910" y="571480"/>
            <a:ext cx="821537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Z  hornej strany hrude vyrastajú </a:t>
            </a:r>
            <a:r>
              <a:rPr lang="sk-SK" dirty="0" smtClean="0">
                <a:solidFill>
                  <a:srgbClr val="C00000"/>
                </a:solidFill>
                <a:latin typeface="Arial Black" pitchFamily="34" charset="0"/>
              </a:rPr>
              <a:t>krídla</a:t>
            </a:r>
            <a:r>
              <a:rPr lang="sk-SK" dirty="0" smtClean="0">
                <a:latin typeface="Arial Black" pitchFamily="34" charset="0"/>
              </a:rPr>
              <a:t> (koník  - dva páry),                                                môžu byť rôzne (tvrdé, blanité, alebo chýbajú). </a:t>
            </a:r>
          </a:p>
          <a:p>
            <a:r>
              <a:rPr lang="sk-SK" dirty="0" smtClean="0">
                <a:latin typeface="Arial Black" pitchFamily="34" charset="0"/>
              </a:rPr>
              <a:t>Na spodnej strane hrude sú </a:t>
            </a:r>
            <a:r>
              <a:rPr lang="sk-SK" dirty="0" smtClean="0">
                <a:solidFill>
                  <a:srgbClr val="C00000"/>
                </a:solidFill>
                <a:latin typeface="Arial Black" pitchFamily="34" charset="0"/>
              </a:rPr>
              <a:t>tri páry končatín</a:t>
            </a:r>
            <a:r>
              <a:rPr lang="sk-SK" dirty="0" smtClean="0">
                <a:latin typeface="Arial Black" pitchFamily="34" charset="0"/>
              </a:rPr>
              <a:t>.</a:t>
            </a:r>
          </a:p>
          <a:p>
            <a:r>
              <a:rPr lang="sk-SK" dirty="0" smtClean="0">
                <a:latin typeface="Arial Black" pitchFamily="34" charset="0"/>
              </a:rPr>
              <a:t>Končatiny sú prispôsobené prostrediu, v ktorom hmyz žije. </a:t>
            </a:r>
            <a:endParaRPr lang="sk-SK" dirty="0">
              <a:latin typeface="Arial Black" pitchFamily="34" charset="0"/>
            </a:endParaRPr>
          </a:p>
        </p:txBody>
      </p:sp>
      <p:pic>
        <p:nvPicPr>
          <p:cNvPr id="18433" name="Picture 1" descr="C:\Users\Renáta\Pictures\končatiny hmyzu.png"/>
          <p:cNvPicPr>
            <a:picLocks noChangeAspect="1" noChangeArrowheads="1"/>
          </p:cNvPicPr>
          <p:nvPr/>
        </p:nvPicPr>
        <p:blipFill>
          <a:blip r:embed="rId2"/>
          <a:srcRect r="30048"/>
          <a:stretch>
            <a:fillRect/>
          </a:stretch>
        </p:blipFill>
        <p:spPr bwMode="auto">
          <a:xfrm>
            <a:off x="571472" y="2285992"/>
            <a:ext cx="5438662" cy="2890984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571472" y="4929198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Arial Black" pitchFamily="34" charset="0"/>
              </a:rPr>
              <a:t>plávanie</a:t>
            </a:r>
            <a:endParaRPr lang="sk-SK" sz="1400" dirty="0">
              <a:latin typeface="Arial Black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928794" y="4929198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Arial Black" pitchFamily="34" charset="0"/>
              </a:rPr>
              <a:t>hrabanie</a:t>
            </a:r>
            <a:endParaRPr lang="sk-SK" sz="1400" dirty="0">
              <a:latin typeface="Arial Black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714744" y="4929198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Arial Black" pitchFamily="34" charset="0"/>
              </a:rPr>
              <a:t>skákanie</a:t>
            </a:r>
            <a:endParaRPr lang="sk-SK" sz="1400" dirty="0">
              <a:latin typeface="Arial Black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857752" y="4929198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Arial Black" pitchFamily="34" charset="0"/>
              </a:rPr>
              <a:t>zber peľu</a:t>
            </a:r>
            <a:endParaRPr lang="sk-SK" sz="1400" dirty="0">
              <a:latin typeface="Arial Black" pitchFamily="34" charset="0"/>
            </a:endParaRPr>
          </a:p>
        </p:txBody>
      </p:sp>
      <p:pic>
        <p:nvPicPr>
          <p:cNvPr id="18435" name="Picture 3" descr="https://encrypted-tbn1.gstatic.com/images?q=tbn:ANd9GcQ1khfcu3JnWQhWy4F8-3f8X2dmXvK6ay71Hs240zwvkJJ1uNeMm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158670" y="3485271"/>
            <a:ext cx="4465489" cy="1781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85720" y="357182"/>
            <a:ext cx="8215370" cy="300063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C00000"/>
                </a:solidFill>
                <a:latin typeface="Arial Black" pitchFamily="34" charset="0"/>
              </a:rPr>
              <a:t>Vzdušnice</a:t>
            </a:r>
            <a:r>
              <a:rPr lang="sk-SK" dirty="0" smtClean="0">
                <a:latin typeface="Arial Black" pitchFamily="34" charset="0"/>
              </a:rPr>
              <a:t> - trubičky, ktoré umožňujú dýchanie.</a:t>
            </a:r>
          </a:p>
          <a:p>
            <a:r>
              <a:rPr lang="sk-SK" dirty="0" smtClean="0">
                <a:latin typeface="Arial Black" pitchFamily="34" charset="0"/>
              </a:rPr>
              <a:t>  </a:t>
            </a:r>
          </a:p>
          <a:p>
            <a:r>
              <a:rPr lang="sk-SK" dirty="0" smtClean="0">
                <a:solidFill>
                  <a:srgbClr val="C00000"/>
                </a:solidFill>
                <a:latin typeface="Arial Black" pitchFamily="34" charset="0"/>
              </a:rPr>
              <a:t>Otvorená obehová sústava</a:t>
            </a:r>
            <a:r>
              <a:rPr lang="sk-SK" dirty="0" smtClean="0">
                <a:latin typeface="Arial Black" pitchFamily="34" charset="0"/>
              </a:rPr>
              <a:t>, pohyb krvi umožňuje srdce.</a:t>
            </a:r>
          </a:p>
          <a:p>
            <a:endParaRPr lang="sk-SK" dirty="0" smtClean="0">
              <a:latin typeface="Arial Black" pitchFamily="34" charset="0"/>
            </a:endParaRPr>
          </a:p>
          <a:p>
            <a:r>
              <a:rPr lang="sk-SK" dirty="0" smtClean="0">
                <a:solidFill>
                  <a:srgbClr val="C00000"/>
                </a:solidFill>
                <a:latin typeface="Arial Black" pitchFamily="34" charset="0"/>
              </a:rPr>
              <a:t>Tráviaca sústava</a:t>
            </a:r>
            <a:r>
              <a:rPr lang="sk-SK" dirty="0" smtClean="0">
                <a:latin typeface="Arial Black" pitchFamily="34" charset="0"/>
              </a:rPr>
              <a:t>: ústny otvor - žalúdok - črevo - análny otvor.</a:t>
            </a:r>
          </a:p>
          <a:p>
            <a:endParaRPr lang="sk-SK" dirty="0" smtClean="0">
              <a:latin typeface="Arial Black" pitchFamily="34" charset="0"/>
            </a:endParaRPr>
          </a:p>
          <a:p>
            <a:r>
              <a:rPr lang="sk-SK" dirty="0" smtClean="0">
                <a:solidFill>
                  <a:srgbClr val="C00000"/>
                </a:solidFill>
                <a:latin typeface="Arial Black" pitchFamily="34" charset="0"/>
              </a:rPr>
              <a:t>Vylučovaciu sústavu </a:t>
            </a:r>
            <a:r>
              <a:rPr lang="sk-SK" dirty="0" smtClean="0">
                <a:latin typeface="Arial Black" pitchFamily="34" charset="0"/>
              </a:rPr>
              <a:t>tvorí vejár trubičiek ústiacich do tráviacej rúry. </a:t>
            </a:r>
          </a:p>
          <a:p>
            <a:endParaRPr lang="sk-SK" dirty="0">
              <a:latin typeface="Arial Black" pitchFamily="34" charset="0"/>
            </a:endParaRPr>
          </a:p>
          <a:p>
            <a:r>
              <a:rPr lang="sk-SK" dirty="0" err="1" smtClean="0">
                <a:solidFill>
                  <a:srgbClr val="C00000"/>
                </a:solidFill>
                <a:latin typeface="Arial Black" pitchFamily="34" charset="0"/>
              </a:rPr>
              <a:t>Rebríčková</a:t>
            </a:r>
            <a:r>
              <a:rPr lang="sk-SK" dirty="0" smtClean="0">
                <a:solidFill>
                  <a:srgbClr val="C00000"/>
                </a:solidFill>
                <a:latin typeface="Arial Black" pitchFamily="34" charset="0"/>
              </a:rPr>
              <a:t> nervová sústava </a:t>
            </a:r>
            <a:r>
              <a:rPr lang="sk-SK" dirty="0" smtClean="0">
                <a:latin typeface="Arial Black" pitchFamily="34" charset="0"/>
              </a:rPr>
              <a:t>- umožňuje inštinktívne správanie.</a:t>
            </a:r>
          </a:p>
          <a:p>
            <a:endParaRPr lang="sk-SK" dirty="0">
              <a:latin typeface="Arial Black" pitchFamily="34" charset="0"/>
            </a:endParaRPr>
          </a:p>
          <a:p>
            <a:endParaRPr lang="sk-SK" dirty="0" smtClean="0">
              <a:latin typeface="Arial Black" pitchFamily="34" charset="0"/>
            </a:endParaRPr>
          </a:p>
          <a:p>
            <a:endParaRPr lang="sk-SK" dirty="0" smtClean="0">
              <a:latin typeface="Arial Black" pitchFamily="34" charset="0"/>
            </a:endParaRPr>
          </a:p>
          <a:p>
            <a:endParaRPr lang="sk-SK" dirty="0" smtClean="0">
              <a:latin typeface="Arial Black" pitchFamily="34" charset="0"/>
            </a:endParaRPr>
          </a:p>
          <a:p>
            <a:endParaRPr lang="sk-SK" dirty="0" smtClean="0">
              <a:latin typeface="Arial Black" pitchFamily="34" charset="0"/>
            </a:endParaRPr>
          </a:p>
          <a:p>
            <a:endParaRPr lang="sk-SK" dirty="0" smtClean="0">
              <a:latin typeface="Arial Black" pitchFamily="34" charset="0"/>
            </a:endParaRPr>
          </a:p>
          <a:p>
            <a:endParaRPr lang="sk-SK" dirty="0" smtClean="0">
              <a:latin typeface="Arial Black" pitchFamily="34" charset="0"/>
            </a:endParaRPr>
          </a:p>
          <a:p>
            <a:endParaRPr lang="sk-SK" dirty="0" smtClean="0">
              <a:latin typeface="Arial Black" pitchFamily="34" charset="0"/>
            </a:endParaRPr>
          </a:p>
          <a:p>
            <a:endParaRPr lang="sk-SK" dirty="0">
              <a:latin typeface="Arial Black" pitchFamily="34" charset="0"/>
            </a:endParaRPr>
          </a:p>
        </p:txBody>
      </p:sp>
      <p:pic>
        <p:nvPicPr>
          <p:cNvPr id="19460" name="Picture 4" descr="C:\Users\Renáta\Pictures\hmyt anatóm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929066"/>
            <a:ext cx="4238631" cy="2408158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5500694" y="3857628"/>
            <a:ext cx="57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bruško</a:t>
            </a:r>
            <a:endParaRPr lang="sk-SK" sz="1000" dirty="0"/>
          </a:p>
        </p:txBody>
      </p:sp>
      <p:sp>
        <p:nvSpPr>
          <p:cNvPr id="9" name="BlokTextu 8"/>
          <p:cNvSpPr txBox="1"/>
          <p:nvPr/>
        </p:nvSpPr>
        <p:spPr>
          <a:xfrm>
            <a:off x="6929454" y="3857628"/>
            <a:ext cx="714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hruď</a:t>
            </a:r>
            <a:endParaRPr lang="sk-SK" sz="1000" dirty="0"/>
          </a:p>
        </p:txBody>
      </p:sp>
      <p:sp>
        <p:nvSpPr>
          <p:cNvPr id="10" name="BlokTextu 9"/>
          <p:cNvSpPr txBox="1"/>
          <p:nvPr/>
        </p:nvSpPr>
        <p:spPr>
          <a:xfrm>
            <a:off x="7572396" y="4071942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hlava</a:t>
            </a:r>
            <a:endParaRPr lang="sk-SK" sz="1000" dirty="0"/>
          </a:p>
        </p:txBody>
      </p:sp>
      <p:sp>
        <p:nvSpPr>
          <p:cNvPr id="11" name="BlokTextu 10"/>
          <p:cNvSpPr txBox="1"/>
          <p:nvPr/>
        </p:nvSpPr>
        <p:spPr>
          <a:xfrm>
            <a:off x="8143900" y="4143380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nervové uzliny</a:t>
            </a:r>
            <a:endParaRPr lang="sk-SK" sz="1000" dirty="0"/>
          </a:p>
        </p:txBody>
      </p:sp>
      <p:sp>
        <p:nvSpPr>
          <p:cNvPr id="12" name="BlokTextu 11"/>
          <p:cNvSpPr txBox="1"/>
          <p:nvPr/>
        </p:nvSpPr>
        <p:spPr>
          <a:xfrm>
            <a:off x="8286776" y="4714884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tykadlá</a:t>
            </a:r>
            <a:endParaRPr lang="sk-SK" sz="1000" dirty="0"/>
          </a:p>
        </p:txBody>
      </p:sp>
      <p:sp>
        <p:nvSpPr>
          <p:cNvPr id="14" name="BlokTextu 13"/>
          <p:cNvSpPr txBox="1"/>
          <p:nvPr/>
        </p:nvSpPr>
        <p:spPr>
          <a:xfrm>
            <a:off x="7858148" y="5929330"/>
            <a:ext cx="1142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ústny otvor</a:t>
            </a:r>
            <a:endParaRPr lang="sk-SK" sz="1000" dirty="0"/>
          </a:p>
        </p:txBody>
      </p:sp>
      <p:sp>
        <p:nvSpPr>
          <p:cNvPr id="15" name="BlokTextu 14"/>
          <p:cNvSpPr txBox="1"/>
          <p:nvPr/>
        </p:nvSpPr>
        <p:spPr>
          <a:xfrm>
            <a:off x="7643834" y="6143644"/>
            <a:ext cx="57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hltan</a:t>
            </a:r>
            <a:endParaRPr lang="sk-SK" sz="1000" dirty="0"/>
          </a:p>
        </p:txBody>
      </p:sp>
      <p:sp>
        <p:nvSpPr>
          <p:cNvPr id="16" name="BlokTextu 15"/>
          <p:cNvSpPr txBox="1"/>
          <p:nvPr/>
        </p:nvSpPr>
        <p:spPr>
          <a:xfrm>
            <a:off x="6858016" y="6072206"/>
            <a:ext cx="714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vzdušnica</a:t>
            </a:r>
            <a:endParaRPr lang="sk-SK" sz="1000" dirty="0"/>
          </a:p>
        </p:txBody>
      </p:sp>
      <p:sp>
        <p:nvSpPr>
          <p:cNvPr id="17" name="BlokTextu 16"/>
          <p:cNvSpPr txBox="1"/>
          <p:nvPr/>
        </p:nvSpPr>
        <p:spPr>
          <a:xfrm>
            <a:off x="4714876" y="6143644"/>
            <a:ext cx="714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vzdušnice</a:t>
            </a:r>
            <a:endParaRPr lang="sk-SK" sz="1000" dirty="0"/>
          </a:p>
        </p:txBody>
      </p:sp>
      <p:sp>
        <p:nvSpPr>
          <p:cNvPr id="18" name="BlokTextu 17"/>
          <p:cNvSpPr txBox="1"/>
          <p:nvPr/>
        </p:nvSpPr>
        <p:spPr>
          <a:xfrm>
            <a:off x="6572264" y="5643578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nervové uzliny</a:t>
            </a:r>
            <a:endParaRPr lang="sk-SK" sz="1000" dirty="0"/>
          </a:p>
        </p:txBody>
      </p:sp>
      <p:sp>
        <p:nvSpPr>
          <p:cNvPr id="19" name="BlokTextu 18"/>
          <p:cNvSpPr txBox="1"/>
          <p:nvPr/>
        </p:nvSpPr>
        <p:spPr>
          <a:xfrm>
            <a:off x="5929322" y="5857892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žalúdok</a:t>
            </a:r>
            <a:endParaRPr lang="sk-SK" sz="1000" dirty="0"/>
          </a:p>
        </p:txBody>
      </p:sp>
      <p:sp>
        <p:nvSpPr>
          <p:cNvPr id="20" name="BlokTextu 19"/>
          <p:cNvSpPr txBox="1"/>
          <p:nvPr/>
        </p:nvSpPr>
        <p:spPr>
          <a:xfrm>
            <a:off x="4643438" y="5572140"/>
            <a:ext cx="57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črevo</a:t>
            </a:r>
            <a:endParaRPr lang="sk-SK" sz="1000" dirty="0"/>
          </a:p>
        </p:txBody>
      </p:sp>
      <p:pic>
        <p:nvPicPr>
          <p:cNvPr id="21" name="Picture 2" descr="http://upload.wikimedia.org/wikipedia/commons/thumb/a/a3/Bee_Squirt.gif/250px-Bee_Squir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00504"/>
            <a:ext cx="2809878" cy="2270383"/>
          </a:xfrm>
          <a:prstGeom prst="rect">
            <a:avLst/>
          </a:prstGeom>
          <a:noFill/>
        </p:spPr>
      </p:pic>
      <p:sp>
        <p:nvSpPr>
          <p:cNvPr id="22" name="BlokTextu 21"/>
          <p:cNvSpPr txBox="1"/>
          <p:nvPr/>
        </p:nvSpPr>
        <p:spPr>
          <a:xfrm>
            <a:off x="5643570" y="4143380"/>
            <a:ext cx="1285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obehová sústava</a:t>
            </a:r>
            <a:endParaRPr lang="sk-SK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57158" y="571480"/>
            <a:ext cx="850112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Hmyz má </a:t>
            </a:r>
            <a:r>
              <a:rPr lang="sk-SK" dirty="0" smtClean="0">
                <a:solidFill>
                  <a:srgbClr val="C00000"/>
                </a:solidFill>
                <a:latin typeface="Arial Black" pitchFamily="34" charset="0"/>
              </a:rPr>
              <a:t>oddelené pohlavie</a:t>
            </a:r>
            <a:r>
              <a:rPr lang="sk-SK" dirty="0" smtClean="0">
                <a:latin typeface="Arial Black" pitchFamily="34" charset="0"/>
              </a:rPr>
              <a:t>. </a:t>
            </a:r>
          </a:p>
          <a:p>
            <a:r>
              <a:rPr lang="sk-SK" dirty="0" smtClean="0">
                <a:latin typeface="Arial Black" pitchFamily="34" charset="0"/>
              </a:rPr>
              <a:t>Dospelé jedince sa z vajíčka vyvíjajú </a:t>
            </a:r>
            <a:r>
              <a:rPr lang="sk-SK" dirty="0" smtClean="0">
                <a:solidFill>
                  <a:srgbClr val="C00000"/>
                </a:solidFill>
                <a:latin typeface="Arial Black" pitchFamily="34" charset="0"/>
              </a:rPr>
              <a:t>nepriamym vývinom </a:t>
            </a:r>
            <a:r>
              <a:rPr lang="sk-SK" dirty="0" smtClean="0">
                <a:latin typeface="Arial Black" pitchFamily="34" charset="0"/>
              </a:rPr>
              <a:t>- niekoľko vývinových stupňov.</a:t>
            </a:r>
            <a:endParaRPr lang="sk-SK" dirty="0">
              <a:latin typeface="Arial Black" pitchFamily="34" charset="0"/>
            </a:endParaRPr>
          </a:p>
        </p:txBody>
      </p:sp>
      <p:pic>
        <p:nvPicPr>
          <p:cNvPr id="17412" name="Picture 4" descr="File:Aeshna cyanea freshly slipped 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8643998" cy="888232"/>
          </a:xfrm>
          <a:prstGeom prst="rect">
            <a:avLst/>
          </a:prstGeom>
          <a:noFill/>
        </p:spPr>
      </p:pic>
      <p:pic>
        <p:nvPicPr>
          <p:cNvPr id="17413" name="Picture 5" descr="C:\Users\Renáta\Pictures\Neúplná preme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86124"/>
            <a:ext cx="3929090" cy="2946818"/>
          </a:xfrm>
          <a:prstGeom prst="rect">
            <a:avLst/>
          </a:prstGeom>
          <a:noFill/>
        </p:spPr>
      </p:pic>
      <p:pic>
        <p:nvPicPr>
          <p:cNvPr id="17414" name="Picture 6" descr="C:\Users\Renáta\Pictures\Úplná preme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286124"/>
            <a:ext cx="3948106" cy="296108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1214414" y="6357958"/>
            <a:ext cx="235745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NEÚPLNÁ PREMENA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5643570" y="6357958"/>
            <a:ext cx="235745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ÚPLNÁ PREMENA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1500166" y="4786322"/>
            <a:ext cx="57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vajíčka</a:t>
            </a:r>
            <a:endParaRPr lang="sk-SK" sz="1000" dirty="0"/>
          </a:p>
        </p:txBody>
      </p:sp>
      <p:sp>
        <p:nvSpPr>
          <p:cNvPr id="10" name="BlokTextu 9"/>
          <p:cNvSpPr txBox="1"/>
          <p:nvPr/>
        </p:nvSpPr>
        <p:spPr>
          <a:xfrm>
            <a:off x="2643174" y="4500570"/>
            <a:ext cx="57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nymfy</a:t>
            </a:r>
            <a:endParaRPr lang="sk-SK" sz="1000" dirty="0"/>
          </a:p>
        </p:txBody>
      </p:sp>
      <p:sp>
        <p:nvSpPr>
          <p:cNvPr id="11" name="BlokTextu 10"/>
          <p:cNvSpPr txBox="1"/>
          <p:nvPr/>
        </p:nvSpPr>
        <p:spPr>
          <a:xfrm>
            <a:off x="2786050" y="5929330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dospelý jedinec</a:t>
            </a:r>
            <a:endParaRPr lang="sk-SK" sz="1000" dirty="0"/>
          </a:p>
        </p:txBody>
      </p:sp>
      <p:sp>
        <p:nvSpPr>
          <p:cNvPr id="13" name="BlokTextu 12"/>
          <p:cNvSpPr txBox="1"/>
          <p:nvPr/>
        </p:nvSpPr>
        <p:spPr>
          <a:xfrm>
            <a:off x="5786446" y="4357694"/>
            <a:ext cx="57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vajíčka</a:t>
            </a:r>
            <a:endParaRPr lang="sk-SK" sz="1000" dirty="0"/>
          </a:p>
        </p:txBody>
      </p:sp>
      <p:sp>
        <p:nvSpPr>
          <p:cNvPr id="14" name="BlokTextu 13"/>
          <p:cNvSpPr txBox="1"/>
          <p:nvPr/>
        </p:nvSpPr>
        <p:spPr>
          <a:xfrm>
            <a:off x="7215206" y="3500438"/>
            <a:ext cx="57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larva</a:t>
            </a:r>
            <a:endParaRPr lang="sk-SK" sz="1000" dirty="0"/>
          </a:p>
        </p:txBody>
      </p:sp>
      <p:sp>
        <p:nvSpPr>
          <p:cNvPr id="15" name="BlokTextu 14"/>
          <p:cNvSpPr txBox="1"/>
          <p:nvPr/>
        </p:nvSpPr>
        <p:spPr>
          <a:xfrm>
            <a:off x="7000892" y="4643446"/>
            <a:ext cx="57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kukla</a:t>
            </a:r>
            <a:endParaRPr lang="sk-SK" sz="1000" dirty="0"/>
          </a:p>
        </p:txBody>
      </p:sp>
      <p:sp>
        <p:nvSpPr>
          <p:cNvPr id="16" name="BlokTextu 15"/>
          <p:cNvSpPr txBox="1"/>
          <p:nvPr/>
        </p:nvSpPr>
        <p:spPr>
          <a:xfrm>
            <a:off x="7215206" y="5929330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dospelý jedinec</a:t>
            </a:r>
            <a:endParaRPr lang="sk-SK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142976" y="1142984"/>
            <a:ext cx="3786214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/>
              <a:t>Použitá literatúra:</a:t>
            </a:r>
          </a:p>
          <a:p>
            <a:r>
              <a:rPr lang="sk-SK" dirty="0"/>
              <a:t>http://www.anselm.edu</a:t>
            </a:r>
          </a:p>
          <a:p>
            <a:r>
              <a:rPr lang="sk-SK" dirty="0"/>
              <a:t>http://www.cals.ncsu.edu</a:t>
            </a:r>
          </a:p>
          <a:p>
            <a:r>
              <a:rPr lang="sk-SK" dirty="0"/>
              <a:t>http://www.designsoak.com</a:t>
            </a:r>
          </a:p>
          <a:p>
            <a:r>
              <a:rPr lang="sk-SK" dirty="0"/>
              <a:t>http://www.heathersanimations.com</a:t>
            </a:r>
          </a:p>
        </p:txBody>
      </p:sp>
      <p:pic>
        <p:nvPicPr>
          <p:cNvPr id="21506" name="Picture 2" descr=" midges 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908277"/>
            <a:ext cx="3071834" cy="1757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222</Words>
  <Application>Microsoft Office PowerPoint</Application>
  <PresentationFormat>Prezentácia na obrazovke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Georgia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Renáta</dc:creator>
  <cp:lastModifiedBy>Milan</cp:lastModifiedBy>
  <cp:revision>19</cp:revision>
  <dcterms:created xsi:type="dcterms:W3CDTF">2014-05-17T21:17:28Z</dcterms:created>
  <dcterms:modified xsi:type="dcterms:W3CDTF">2020-05-31T14:42:40Z</dcterms:modified>
</cp:coreProperties>
</file>