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57" r:id="rId4"/>
    <p:sldId id="258" r:id="rId5"/>
    <p:sldId id="259" r:id="rId6"/>
    <p:sldId id="265" r:id="rId7"/>
    <p:sldId id="260" r:id="rId8"/>
    <p:sldId id="262" r:id="rId9"/>
    <p:sldId id="261" r:id="rId10"/>
    <p:sldId id="267" r:id="rId11"/>
    <p:sldId id="266" r:id="rId12"/>
    <p:sldId id="263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uho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hlý trojuho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uho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uhlý trojuho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sk-SK"/>
              <a:t>Kliknite sem a upravte štýly predlohy textu.</a:t>
            </a:r>
          </a:p>
          <a:p>
            <a:pPr lvl="1" eaLnBrk="1" latinLnBrk="0" hangingPunct="1"/>
            <a:r>
              <a:rPr kumimoji="0" lang="sk-SK"/>
              <a:t>Druhá úroveň</a:t>
            </a:r>
          </a:p>
          <a:p>
            <a:pPr lvl="2" eaLnBrk="1" latinLnBrk="0" hangingPunct="1"/>
            <a:r>
              <a:rPr kumimoji="0" lang="sk-SK"/>
              <a:t>Tretia úroveň</a:t>
            </a:r>
          </a:p>
          <a:p>
            <a:pPr lvl="3" eaLnBrk="1" latinLnBrk="0" hangingPunct="1"/>
            <a:r>
              <a:rPr kumimoji="0" lang="sk-SK"/>
              <a:t>Štvrtá úroveň</a:t>
            </a:r>
          </a:p>
          <a:p>
            <a:pPr lvl="4" eaLnBrk="1" latinLnBrk="0" hangingPunct="1"/>
            <a:r>
              <a:rPr kumimoji="0" lang="sk-SK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18FBAF2-8A8C-46D6-8225-C0A23FC05BF5}" type="datetimeFigureOut">
              <a:rPr lang="sk-SK" smtClean="0"/>
              <a:pPr/>
              <a:t>7.4.2020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0832D92-013D-4304-9179-F897AA7324F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-606955"/>
            <a:ext cx="8062912" cy="1470025"/>
          </a:xfrm>
        </p:spPr>
        <p:txBody>
          <a:bodyPr/>
          <a:lstStyle/>
          <a:p>
            <a:r>
              <a:rPr lang="sk-SK" dirty="0"/>
              <a:t>Dedičnosť a premenlivosť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12E8E02-69CB-422C-B620-6E83B15A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9"/>
            <a:ext cx="9143999" cy="5845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BA3BE2-F62D-4057-BB2F-C06900BBB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72000"/>
          </a:xfrm>
        </p:spPr>
        <p:txBody>
          <a:bodyPr/>
          <a:lstStyle/>
          <a:p>
            <a:r>
              <a:rPr lang="sk-SK" dirty="0"/>
              <a:t>Prvá klonovaná ovca DOLLY (1996-2003)</a:t>
            </a:r>
          </a:p>
          <a:p>
            <a:r>
              <a:rPr lang="sk-SK" dirty="0"/>
              <a:t>Škótsky vedec </a:t>
            </a:r>
            <a:r>
              <a:rPr lang="sk-SK" dirty="0" err="1"/>
              <a:t>Ian</a:t>
            </a:r>
            <a:r>
              <a:rPr lang="sk-SK" dirty="0"/>
              <a:t> </a:t>
            </a:r>
            <a:r>
              <a:rPr lang="sk-SK" dirty="0" err="1"/>
              <a:t>Wilmut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399771-5B79-4D2B-831C-1EF129A2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90" y="1495480"/>
            <a:ext cx="6956139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67E5EF-4047-49E4-8E4C-05226D361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72000"/>
          </a:xfrm>
        </p:spPr>
        <p:txBody>
          <a:bodyPr/>
          <a:lstStyle/>
          <a:p>
            <a:r>
              <a:rPr lang="sk-SK" b="1" dirty="0"/>
              <a:t>Genetické poradenstvo  </a:t>
            </a:r>
            <a:r>
              <a:rPr lang="sk-SK" dirty="0"/>
              <a:t>- dokáže predpovedať výskyt dedičných chorôb </a:t>
            </a:r>
          </a:p>
          <a:p>
            <a:endParaRPr lang="sk-SK" dirty="0"/>
          </a:p>
        </p:txBody>
      </p:sp>
      <p:pic>
        <p:nvPicPr>
          <p:cNvPr id="1026" name="Picture 2" descr="How to Prepare for a Prenatal Genetic Counseling Session ...">
            <a:extLst>
              <a:ext uri="{FF2B5EF4-FFF2-40B4-BE49-F238E27FC236}">
                <a16:creationId xmlns:a16="http://schemas.microsoft.com/office/drawing/2014/main" id="{5A8E8B24-6482-4BFA-B052-A6966F2D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3559"/>
            <a:ext cx="4485184" cy="31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50E3210-98EF-4BB6-8A91-63A0360D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05064"/>
            <a:ext cx="4248472" cy="26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3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sk-SK" b="1" dirty="0">
                <a:solidFill>
                  <a:schemeClr val="accent3">
                    <a:lumMod val="75000"/>
                  </a:schemeClr>
                </a:solidFill>
              </a:rPr>
              <a:t>Ďakujem za pozornosť 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1A4CE-1303-4DE1-954C-0E150514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7E9A7B-D724-4524-B5B2-47A986BBC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Dedičnosťou a premenlivosťou sa zaoberá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genetika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b="1" dirty="0"/>
              <a:t>Dedičnosť </a:t>
            </a:r>
            <a:r>
              <a:rPr lang="sk-SK" dirty="0"/>
              <a:t>= </a:t>
            </a:r>
            <a:r>
              <a:rPr lang="pl-PL" dirty="0"/>
              <a:t>schopnosť organizmu prenášať informácie (znaky) na potomstvo     </a:t>
            </a:r>
          </a:p>
          <a:p>
            <a:pPr marL="64008" indent="0" algn="ctr">
              <a:buNone/>
            </a:pPr>
            <a:r>
              <a:rPr lang="pl-PL" b="1" dirty="0"/>
              <a:t>ALE</a:t>
            </a:r>
          </a:p>
          <a:p>
            <a:pPr marL="64008" indent="0" algn="ctr">
              <a:buNone/>
            </a:pPr>
            <a:r>
              <a:rPr lang="sk-SK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Každý nový jedinec sa odlišuje od svojich rodičov</a:t>
            </a:r>
          </a:p>
        </p:txBody>
      </p:sp>
    </p:spTree>
    <p:extLst>
      <p:ext uri="{BB962C8B-B14F-4D97-AF65-F5344CB8AC3E}">
        <p14:creationId xmlns:p14="http://schemas.microsoft.com/office/powerpoint/2010/main" val="72949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7030A0"/>
                </a:solidFill>
              </a:rPr>
              <a:t>Premenlivosť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dirty="0"/>
              <a:t>schopnosť organizmov navzájom sa odlišovať - 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znakmi a vlastnosťami </a:t>
            </a:r>
            <a:r>
              <a:rPr lang="sk-SK" i="1" dirty="0"/>
              <a:t>(nie sme kópiou našich rodičov)</a:t>
            </a:r>
          </a:p>
          <a:p>
            <a:pPr>
              <a:buFont typeface="Wingdings" pitchFamily="2" charset="2"/>
              <a:buChar char="Ø"/>
            </a:pPr>
            <a:r>
              <a:rPr lang="sk-SK" dirty="0"/>
              <a:t>prejavuje sa vo 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vzhľade</a:t>
            </a:r>
            <a:r>
              <a:rPr lang="sk-SK" dirty="0"/>
              <a:t> (tvar, farba) aj vo 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vlastnostiach</a:t>
            </a:r>
            <a:r>
              <a:rPr lang="sk-SK" dirty="0"/>
              <a:t> (správanie)</a:t>
            </a:r>
          </a:p>
          <a:p>
            <a:endParaRPr lang="sk-SK" dirty="0"/>
          </a:p>
        </p:txBody>
      </p:sp>
      <p:pic>
        <p:nvPicPr>
          <p:cNvPr id="4" name="Obrázok 3" descr="6c166aa4672c4337101a8478bd23e7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118987"/>
            <a:ext cx="4104456" cy="273901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1DEBB3A-E395-4DAB-8038-A17F6F2D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6" y="4003709"/>
            <a:ext cx="3501016" cy="27390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412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k-SK" dirty="0"/>
              <a:t>jedince 1 druhu:</a:t>
            </a:r>
          </a:p>
          <a:p>
            <a:pPr lvl="1">
              <a:buFont typeface="Wingdings" pitchFamily="2" charset="2"/>
              <a:buChar char="Ø"/>
            </a:pPr>
            <a:r>
              <a:rPr lang="sk-SK" dirty="0">
                <a:solidFill>
                  <a:srgbClr val="C00000"/>
                </a:solidFill>
              </a:rPr>
              <a:t>rovnaké </a:t>
            </a:r>
            <a:r>
              <a:rPr lang="sk-SK" b="1" dirty="0">
                <a:solidFill>
                  <a:srgbClr val="C00000"/>
                </a:solidFill>
              </a:rPr>
              <a:t>druhové </a:t>
            </a:r>
            <a:r>
              <a:rPr lang="sk-SK" dirty="0">
                <a:solidFill>
                  <a:srgbClr val="C00000"/>
                </a:solidFill>
              </a:rPr>
              <a:t>znaky a</a:t>
            </a:r>
            <a:r>
              <a:rPr lang="sk-SK" b="1" dirty="0">
                <a:solidFill>
                  <a:srgbClr val="C00000"/>
                </a:solidFill>
              </a:rPr>
              <a:t> </a:t>
            </a:r>
            <a:r>
              <a:rPr lang="sk-SK" dirty="0">
                <a:solidFill>
                  <a:srgbClr val="C00000"/>
                </a:solidFill>
              </a:rPr>
              <a:t>vlastnosti (</a:t>
            </a:r>
            <a:r>
              <a:rPr lang="sk-SK" dirty="0"/>
              <a:t>farba kvetu, typ stonky, tvar listov..)</a:t>
            </a:r>
            <a:endParaRPr lang="sk-SK" dirty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sk-SK" dirty="0">
                <a:solidFill>
                  <a:srgbClr val="C00000"/>
                </a:solidFill>
              </a:rPr>
              <a:t>rozdielne </a:t>
            </a:r>
            <a:r>
              <a:rPr lang="sk-SK" b="1" dirty="0">
                <a:solidFill>
                  <a:srgbClr val="C00000"/>
                </a:solidFill>
              </a:rPr>
              <a:t>osobitné</a:t>
            </a:r>
            <a:r>
              <a:rPr lang="sk-SK" dirty="0">
                <a:solidFill>
                  <a:srgbClr val="C00000"/>
                </a:solidFill>
              </a:rPr>
              <a:t> vlastnosti (odlišnosti)</a:t>
            </a:r>
          </a:p>
          <a:p>
            <a:pPr>
              <a:buFont typeface="Wingdings" pitchFamily="2" charset="2"/>
              <a:buChar char="Ø"/>
            </a:pPr>
            <a:r>
              <a:rPr lang="sk-SK" dirty="0">
                <a:latin typeface="Times New Roman" pitchFamily="18" charset="0"/>
                <a:cs typeface="Times New Roman" pitchFamily="18" charset="0"/>
              </a:rPr>
              <a:t>Jedince, ktoré majú rovnaké gény (púpava) sa môžu vyvíjať </a:t>
            </a:r>
            <a:r>
              <a:rPr lang="sk-SK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odlišne (</a:t>
            </a:r>
            <a:r>
              <a:rPr lang="sk-SK" dirty="0">
                <a:latin typeface="Times New Roman" pitchFamily="18" charset="0"/>
                <a:cs typeface="Times New Roman" pitchFamily="18" charset="0"/>
              </a:rPr>
              <a:t>podľa podmienok, v ktorých sa nachádzajú)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034976"/>
            <a:ext cx="1993727" cy="24078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717032"/>
            <a:ext cx="1956813" cy="3140968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971600" y="49411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Horské prostredie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380312" y="422108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nížina</a:t>
            </a:r>
          </a:p>
        </p:txBody>
      </p:sp>
      <p:cxnSp>
        <p:nvCxnSpPr>
          <p:cNvPr id="9" name="Rovná spojovacia šípka 8"/>
          <p:cNvCxnSpPr/>
          <p:nvPr/>
        </p:nvCxnSpPr>
        <p:spPr>
          <a:xfrm>
            <a:off x="1763688" y="5301208"/>
            <a:ext cx="129614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H="1">
            <a:off x="7308304" y="4653136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89854"/>
          </a:xfrm>
        </p:spPr>
        <p:txBody>
          <a:bodyPr>
            <a:normAutofit fontScale="90000"/>
          </a:bodyPr>
          <a:lstStyle/>
          <a:p>
            <a:r>
              <a:rPr lang="sk-SK" sz="4400" dirty="0">
                <a:latin typeface="Times New Roman" pitchFamily="18" charset="0"/>
                <a:cs typeface="Times New Roman" pitchFamily="18" charset="0"/>
              </a:rPr>
              <a:t>Zmeny vo vzhľade organizmov môže spôsobiť: </a:t>
            </a:r>
            <a:br>
              <a:rPr lang="sk-SK" dirty="0">
                <a:latin typeface="Times New Roman" pitchFamily="18" charset="0"/>
                <a:cs typeface="Times New Roman" pitchFamily="18" charset="0"/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70024"/>
          </a:xfrm>
        </p:spPr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sk-SK" b="1" u="sng" dirty="0"/>
              <a:t>Nededičná premenlivosť </a:t>
            </a:r>
            <a:r>
              <a:rPr lang="sk-SK" dirty="0"/>
              <a:t>(modifikácia)</a:t>
            </a:r>
          </a:p>
          <a:p>
            <a:pPr marL="953262" lvl="1" indent="-514350"/>
            <a:r>
              <a:rPr lang="sk-SK" sz="2400" i="1" dirty="0"/>
              <a:t>Spôsobuje </a:t>
            </a:r>
            <a:r>
              <a:rPr lang="sk-SK" sz="2400" b="1" i="1" dirty="0"/>
              <a:t>dočasné zmeny </a:t>
            </a:r>
            <a:r>
              <a:rPr lang="sk-SK" sz="2400" i="1" dirty="0"/>
              <a:t>(</a:t>
            </a:r>
            <a:r>
              <a:rPr lang="sk-SK" sz="2400" i="1" dirty="0" err="1"/>
              <a:t>pr</a:t>
            </a:r>
            <a:r>
              <a:rPr lang="sk-SK" sz="2400" i="1" dirty="0"/>
              <a:t>. vzhľad prispôsobený vonkajšiemu prostrediu)</a:t>
            </a:r>
          </a:p>
          <a:p>
            <a:pPr marL="953262" lvl="1" indent="-514350"/>
            <a:r>
              <a:rPr lang="sk-SK" sz="2400" b="1" i="1" dirty="0"/>
              <a:t>Nenastávajú zmeny v génoch </a:t>
            </a:r>
            <a:r>
              <a:rPr lang="sk-SK" sz="2400" i="1" dirty="0"/>
              <a:t>pohlavných buniek – nededia sa</a:t>
            </a:r>
          </a:p>
          <a:p>
            <a:pPr marL="953262" lvl="1" indent="-514350"/>
            <a:endParaRPr lang="sk-SK" sz="2400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416" y="3789040"/>
            <a:ext cx="5256584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4D8BD8C-FBE3-4433-9873-ABEA7FDD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2217"/>
            <a:ext cx="8229600" cy="4572000"/>
          </a:xfrm>
        </p:spPr>
        <p:txBody>
          <a:bodyPr/>
          <a:lstStyle/>
          <a:p>
            <a:pPr lvl="1"/>
            <a:r>
              <a:rPr lang="sk-SK" sz="2800" i="1" dirty="0"/>
              <a:t>Umožňuje prispôsobiť sa prostrediu a zhoršeným podmienkam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F35146A-5249-438B-9E3F-E9DB93D2B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700808"/>
            <a:ext cx="2310584" cy="472497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1BBF649-AE01-4FDD-B451-A0C1E8604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031" y="1700808"/>
            <a:ext cx="2486281" cy="47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6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76428"/>
            <a:ext cx="8229600" cy="6078380"/>
          </a:xfrm>
        </p:spPr>
        <p:txBody>
          <a:bodyPr/>
          <a:lstStyle/>
          <a:p>
            <a:r>
              <a:rPr lang="sk-SK" dirty="0"/>
              <a:t>2. </a:t>
            </a:r>
            <a:r>
              <a:rPr lang="sk-SK" b="1" u="sng" dirty="0"/>
              <a:t>Dedičná premenlivosť </a:t>
            </a:r>
            <a:r>
              <a:rPr lang="sk-SK" b="1" dirty="0"/>
              <a:t>(mutácia)</a:t>
            </a:r>
          </a:p>
          <a:p>
            <a:pPr lvl="1"/>
            <a:r>
              <a:rPr lang="sk-SK" i="1" dirty="0"/>
              <a:t>Dôsledok vplyvu vnútorných faktorov – </a:t>
            </a:r>
            <a:r>
              <a:rPr lang="sk-SK" b="1" i="1" dirty="0"/>
              <a:t>trvalé zmeny v génoch </a:t>
            </a:r>
            <a:r>
              <a:rPr lang="sk-SK" i="1" dirty="0"/>
              <a:t>(dedia sa)</a:t>
            </a:r>
          </a:p>
          <a:p>
            <a:pPr lvl="1"/>
            <a:r>
              <a:rPr lang="sk-SK" i="1" dirty="0">
                <a:solidFill>
                  <a:schemeClr val="accent1">
                    <a:lumMod val="75000"/>
                  </a:schemeClr>
                </a:solidFill>
              </a:rPr>
              <a:t>UV žiarenie, rádioaktívne žiarenie, chemické látky vo vode, potrave, lieky, vírusy</a:t>
            </a:r>
          </a:p>
          <a:p>
            <a:pPr lvl="1"/>
            <a:r>
              <a:rPr lang="sk-SK" i="1" dirty="0"/>
              <a:t>Škodlivá až smrteľná!</a:t>
            </a:r>
          </a:p>
          <a:p>
            <a:pPr lvl="1"/>
            <a:r>
              <a:rPr lang="sk-SK" i="1" dirty="0"/>
              <a:t>Spôsobuje </a:t>
            </a:r>
            <a:r>
              <a:rPr lang="sk-SK" b="1" i="1" dirty="0"/>
              <a:t>sklon k dedičným chorobám </a:t>
            </a:r>
            <a:endParaRPr lang="sk-SK" i="1" dirty="0"/>
          </a:p>
          <a:p>
            <a:pPr lvl="1">
              <a:buNone/>
            </a:pPr>
            <a:r>
              <a:rPr lang="sk-SK" i="1" dirty="0"/>
              <a:t>	(cukrovka, hluchonemosť, </a:t>
            </a:r>
            <a:r>
              <a:rPr lang="sk-SK" i="1" dirty="0" err="1"/>
              <a:t>Downov</a:t>
            </a:r>
            <a:r>
              <a:rPr lang="sk-SK" i="1" dirty="0"/>
              <a:t> syndróm, rázštep pery...)</a:t>
            </a:r>
          </a:p>
        </p:txBody>
      </p:sp>
      <p:pic>
        <p:nvPicPr>
          <p:cNvPr id="5" name="Obrázok 4" descr="genetika-somaticheskaya-mutaciya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99" y="4576660"/>
            <a:ext cx="2245944" cy="2079744"/>
          </a:xfrm>
          <a:prstGeom prst="rect">
            <a:avLst/>
          </a:prstGeom>
        </p:spPr>
      </p:pic>
      <p:pic>
        <p:nvPicPr>
          <p:cNvPr id="6" name="Obrázok 5" descr="genetika-somaticheskaya-mutaciya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751491"/>
            <a:ext cx="2136650" cy="1730081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F45911F1-3296-4744-8D6A-328322277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122" y="4576660"/>
            <a:ext cx="3920435" cy="2277112"/>
          </a:xfrm>
          <a:prstGeom prst="rect">
            <a:avLst/>
          </a:prstGeom>
        </p:spPr>
      </p:pic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05DABB74-1F09-4056-B9A7-33C726987B32}"/>
              </a:ext>
            </a:extLst>
          </p:cNvPr>
          <p:cNvCxnSpPr/>
          <p:nvPr/>
        </p:nvCxnSpPr>
        <p:spPr>
          <a:xfrm>
            <a:off x="6466859" y="4077072"/>
            <a:ext cx="0" cy="499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20130427_m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2843202" cy="2293516"/>
          </a:xfrm>
        </p:spPr>
      </p:pic>
      <p:pic>
        <p:nvPicPr>
          <p:cNvPr id="5" name="Obrázok 4" descr="4f0e3fbb3077ae36b7e9cde06ac6b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836712"/>
            <a:ext cx="3338085" cy="2160240"/>
          </a:xfrm>
          <a:prstGeom prst="rect">
            <a:avLst/>
          </a:prstGeom>
        </p:spPr>
      </p:pic>
      <p:pic>
        <p:nvPicPr>
          <p:cNvPr id="6" name="Obrázok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509120"/>
            <a:ext cx="2171700" cy="2105025"/>
          </a:xfrm>
          <a:prstGeom prst="rect">
            <a:avLst/>
          </a:prstGeom>
        </p:spPr>
      </p:pic>
      <p:pic>
        <p:nvPicPr>
          <p:cNvPr id="7" name="Obrázok 6" descr="Rázštep-podneb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4869160"/>
            <a:ext cx="2183904" cy="1628828"/>
          </a:xfrm>
          <a:prstGeom prst="rect">
            <a:avLst/>
          </a:prstGeom>
        </p:spPr>
      </p:pic>
      <p:pic>
        <p:nvPicPr>
          <p:cNvPr id="8" name="Obrázok 7" descr="stiahnuť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429000"/>
            <a:ext cx="3845376" cy="2880320"/>
          </a:xfrm>
          <a:prstGeom prst="rect">
            <a:avLst/>
          </a:prstGeom>
        </p:spPr>
      </p:pic>
      <p:pic>
        <p:nvPicPr>
          <p:cNvPr id="9" name="Obrázok 8" descr="the-most-unusual-color-mutations-8226583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2420888"/>
            <a:ext cx="2664296" cy="1998222"/>
          </a:xfrm>
          <a:prstGeom prst="rect">
            <a:avLst/>
          </a:prstGeom>
        </p:spPr>
      </p:pic>
      <p:pic>
        <p:nvPicPr>
          <p:cNvPr id="10" name="Obrázok 9" descr="stiahnuť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6176" y="260648"/>
            <a:ext cx="2647950" cy="17240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Dedičnosť a premenlivosť – využitie pri šľachtení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Šľachtenie</a:t>
            </a:r>
            <a:r>
              <a:rPr lang="sk-SK" dirty="0"/>
              <a:t> – zámerné kríženie – vznik nových odrôd rastlín a plemien zvierat s naj vlastnosťami a znakmi (napr. jazdecké kone atď.)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46918"/>
            <a:ext cx="5106144" cy="2657385"/>
          </a:xfrm>
          <a:prstGeom prst="rect">
            <a:avLst/>
          </a:prstGeom>
          <a:noFill/>
        </p:spPr>
      </p:pic>
      <p:pic>
        <p:nvPicPr>
          <p:cNvPr id="5" name="Obrázok 4" descr="j - Jonagored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3318" y="4751691"/>
            <a:ext cx="2603482" cy="195261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dšenie">
  <a:themeElements>
    <a:clrScheme name="Nadšeni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Nadšeni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Nadšeni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104</TotalTime>
  <Words>263</Words>
  <Application>Microsoft Office PowerPoint</Application>
  <PresentationFormat>Prezentácia na obrazovke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8" baseType="lpstr">
      <vt:lpstr>Century Gothic</vt:lpstr>
      <vt:lpstr>Times New Roman</vt:lpstr>
      <vt:lpstr>Verdana</vt:lpstr>
      <vt:lpstr>Wingdings</vt:lpstr>
      <vt:lpstr>Wingdings 2</vt:lpstr>
      <vt:lpstr>Nadšenie</vt:lpstr>
      <vt:lpstr>Dedičnosť a premenlivosť</vt:lpstr>
      <vt:lpstr>Prezentácia programu PowerPoint</vt:lpstr>
      <vt:lpstr>Premenlivosť</vt:lpstr>
      <vt:lpstr>Prezentácia programu PowerPoint</vt:lpstr>
      <vt:lpstr>Zmeny vo vzhľade organizmov môže spôsobiť:  </vt:lpstr>
      <vt:lpstr>Prezentácia programu PowerPoint</vt:lpstr>
      <vt:lpstr>Prezentácia programu PowerPoint</vt:lpstr>
      <vt:lpstr>Prezentácia programu PowerPoint</vt:lpstr>
      <vt:lpstr>Dedičnosť a premenlivosť – využitie pri šľachtení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Dedičnosť a premenlivosť:</dc:title>
  <dc:creator>Mariana</dc:creator>
  <cp:lastModifiedBy>Ladislav Fodor</cp:lastModifiedBy>
  <cp:revision>13</cp:revision>
  <dcterms:created xsi:type="dcterms:W3CDTF">2019-04-15T09:32:53Z</dcterms:created>
  <dcterms:modified xsi:type="dcterms:W3CDTF">2020-04-07T12:21:29Z</dcterms:modified>
</cp:coreProperties>
</file>