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71" r:id="rId3"/>
    <p:sldId id="257" r:id="rId4"/>
    <p:sldId id="262" r:id="rId5"/>
    <p:sldId id="263" r:id="rId6"/>
    <p:sldId id="272" r:id="rId7"/>
    <p:sldId id="274" r:id="rId8"/>
    <p:sldId id="273" r:id="rId9"/>
    <p:sldId id="275" r:id="rId10"/>
    <p:sldId id="276" r:id="rId11"/>
    <p:sldId id="277" r:id="rId12"/>
    <p:sldId id="278" r:id="rId13"/>
    <p:sldId id="269" r:id="rId14"/>
    <p:sldId id="270" r:id="rId15"/>
    <p:sldId id="26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Letím na nich dolu brehom,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pokrytý </a:t>
          </a:r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je bielym snehom.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Sedím na nich s Adamom,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spúšťame sa pred domom.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>
              <a:effectLst/>
            </a:rPr>
            <a:t>Čo sú to?</a:t>
          </a:r>
          <a:endParaRPr lang="en-US" dirty="0">
            <a:effectLst/>
          </a:endParaRPr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Lozí, lozí po chodníku,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 chrbte má dom.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Nebojí sa dažďa, búrky,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ukryje sa v ňom.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/>
            <a:t>Čo je to?</a:t>
          </a:r>
          <a:endParaRPr lang="en-US" dirty="0"/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Namáča si fúzy v mliečku,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vyhrieva sa na slniečku.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Dvíha hore dlhý chvost,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 pradie si popod nos.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/>
            <a:t>Čo je to?</a:t>
          </a:r>
          <a:endParaRPr lang="en-US" dirty="0"/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Ja som už raz taká.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Pred tebou nebočím.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Čím vyššie ma kopneš,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tým vyššie vyskočím.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/>
            <a:t>Čo je to?</a:t>
          </a:r>
          <a:endParaRPr lang="en-US" dirty="0"/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Smoking denne nosievam,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rybičky rád večeriam.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 vajca som sa vyliahol,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Severný pól – domov môj.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/>
            <a:t>Čo je to?</a:t>
          </a:r>
          <a:endParaRPr lang="en-US" dirty="0"/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Pri potoku z každej strany,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rastú prúty s píšťalkami.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Kto má nožík, kto to vie,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pesničku si odreže.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/>
            <a:t>Čo je to?</a:t>
          </a:r>
          <a:endParaRPr lang="en-US" dirty="0"/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Ryšavkastá, prefíkaná,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chvostom horu zametá.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Naháňa si kade chce,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neposedné zajace.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/>
            <a:t>Čo je to?</a:t>
          </a:r>
          <a:endParaRPr lang="en-US" dirty="0"/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 ulici stojí veľký dom.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Deti píšu, kreslia v ňom.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Ako zrnká z makovice,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vysypú sa do ulice.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/>
            <a:t>Čo je to?</a:t>
          </a:r>
          <a:endParaRPr lang="en-US" dirty="0"/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Je to vták, no nie je z lesa.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Má hrebeň, no nečeše sa.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Má krídla, no nevie lietať.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Skoro ráno začne spievať.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/>
            <a:t>Čo je to?</a:t>
          </a:r>
          <a:endParaRPr lang="en-US" dirty="0"/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Čože je to za lekára,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že sa k stromom prihovára?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Lekár starých stromov,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volajú ho .....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/>
            <a:t>Čo je to?</a:t>
          </a:r>
          <a:endParaRPr lang="en-US" dirty="0"/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Letím na nich dolu brehom,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-1638851"/>
            <a:satOff val="-1944"/>
            <a:lumOff val="-1029"/>
            <a:alphaOff val="0"/>
          </a:schemeClr>
        </a:solidFill>
        <a:ln w="19050" cap="flat" cmpd="sng" algn="ctr">
          <a:solidFill>
            <a:schemeClr val="accent2">
              <a:hueOff val="-1638851"/>
              <a:satOff val="-1944"/>
              <a:lumOff val="-10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pokrytý </a:t>
          </a: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je bielym snehom.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-3277702"/>
            <a:satOff val="-3888"/>
            <a:lumOff val="-2059"/>
            <a:alphaOff val="0"/>
          </a:schemeClr>
        </a:solidFill>
        <a:ln w="19050" cap="flat" cmpd="sng" algn="ctr">
          <a:solidFill>
            <a:schemeClr val="accent2">
              <a:hueOff val="-3277702"/>
              <a:satOff val="-3888"/>
              <a:lumOff val="-2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Sedím na nich s Adamom,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-4916553"/>
            <a:satOff val="-5832"/>
            <a:lumOff val="-3088"/>
            <a:alphaOff val="0"/>
          </a:schemeClr>
        </a:solidFill>
        <a:ln w="19050" cap="flat" cmpd="sng" algn="ctr">
          <a:solidFill>
            <a:schemeClr val="accent2">
              <a:hueOff val="-4916553"/>
              <a:satOff val="-5832"/>
              <a:lumOff val="-30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spúšťame sa pred domom.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-6555403"/>
            <a:satOff val="-7776"/>
            <a:lumOff val="-4117"/>
            <a:alphaOff val="0"/>
          </a:schemeClr>
        </a:solidFill>
        <a:ln w="19050" cap="flat" cmpd="sng" algn="ctr">
          <a:solidFill>
            <a:schemeClr val="accent2">
              <a:hueOff val="-6555403"/>
              <a:satOff val="-7776"/>
              <a:lumOff val="-41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>
              <a:effectLst/>
            </a:rPr>
            <a:t>Čo sú to?</a:t>
          </a:r>
          <a:endParaRPr lang="en-US" sz="4100" kern="1200" dirty="0">
            <a:effectLst/>
          </a:endParaRPr>
        </a:p>
      </dsp:txBody>
      <dsp:txXfrm>
        <a:off x="0" y="3573982"/>
        <a:ext cx="6451943" cy="89335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Lozí, lozí po chodníku,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-1638851"/>
            <a:satOff val="-1944"/>
            <a:lumOff val="-1029"/>
            <a:alphaOff val="0"/>
          </a:schemeClr>
        </a:solidFill>
        <a:ln w="19050" cap="flat" cmpd="sng" algn="ctr">
          <a:solidFill>
            <a:schemeClr val="accent2">
              <a:hueOff val="-1638851"/>
              <a:satOff val="-1944"/>
              <a:lumOff val="-10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 chrbte má dom.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-3277702"/>
            <a:satOff val="-3888"/>
            <a:lumOff val="-2059"/>
            <a:alphaOff val="0"/>
          </a:schemeClr>
        </a:solidFill>
        <a:ln w="19050" cap="flat" cmpd="sng" algn="ctr">
          <a:solidFill>
            <a:schemeClr val="accent2">
              <a:hueOff val="-3277702"/>
              <a:satOff val="-3888"/>
              <a:lumOff val="-2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Nebojí sa dažďa, búrky,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-4916553"/>
            <a:satOff val="-5832"/>
            <a:lumOff val="-3088"/>
            <a:alphaOff val="0"/>
          </a:schemeClr>
        </a:solidFill>
        <a:ln w="19050" cap="flat" cmpd="sng" algn="ctr">
          <a:solidFill>
            <a:schemeClr val="accent2">
              <a:hueOff val="-4916553"/>
              <a:satOff val="-5832"/>
              <a:lumOff val="-30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ukryje sa v ňom.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-6555403"/>
            <a:satOff val="-7776"/>
            <a:lumOff val="-4117"/>
            <a:alphaOff val="0"/>
          </a:schemeClr>
        </a:solidFill>
        <a:ln w="19050" cap="flat" cmpd="sng" algn="ctr">
          <a:solidFill>
            <a:schemeClr val="accent2">
              <a:hueOff val="-6555403"/>
              <a:satOff val="-7776"/>
              <a:lumOff val="-41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/>
            <a:t>Čo je to?</a:t>
          </a:r>
          <a:endParaRPr lang="en-US" sz="4100" kern="1200" dirty="0"/>
        </a:p>
      </dsp:txBody>
      <dsp:txXfrm>
        <a:off x="0" y="3573982"/>
        <a:ext cx="6451943" cy="8933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Namáča si fúzy v mliečku,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-1638851"/>
            <a:satOff val="-1944"/>
            <a:lumOff val="-1029"/>
            <a:alphaOff val="0"/>
          </a:schemeClr>
        </a:solidFill>
        <a:ln w="19050" cap="flat" cmpd="sng" algn="ctr">
          <a:solidFill>
            <a:schemeClr val="accent2">
              <a:hueOff val="-1638851"/>
              <a:satOff val="-1944"/>
              <a:lumOff val="-10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vyhrieva sa na slniečku.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-3277702"/>
            <a:satOff val="-3888"/>
            <a:lumOff val="-2059"/>
            <a:alphaOff val="0"/>
          </a:schemeClr>
        </a:solidFill>
        <a:ln w="19050" cap="flat" cmpd="sng" algn="ctr">
          <a:solidFill>
            <a:schemeClr val="accent2">
              <a:hueOff val="-3277702"/>
              <a:satOff val="-3888"/>
              <a:lumOff val="-2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Dvíha hore dlhý chvost,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-4916553"/>
            <a:satOff val="-5832"/>
            <a:lumOff val="-3088"/>
            <a:alphaOff val="0"/>
          </a:schemeClr>
        </a:solidFill>
        <a:ln w="19050" cap="flat" cmpd="sng" algn="ctr">
          <a:solidFill>
            <a:schemeClr val="accent2">
              <a:hueOff val="-4916553"/>
              <a:satOff val="-5832"/>
              <a:lumOff val="-30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 pradie si popod nos.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-6555403"/>
            <a:satOff val="-7776"/>
            <a:lumOff val="-4117"/>
            <a:alphaOff val="0"/>
          </a:schemeClr>
        </a:solidFill>
        <a:ln w="19050" cap="flat" cmpd="sng" algn="ctr">
          <a:solidFill>
            <a:schemeClr val="accent2">
              <a:hueOff val="-6555403"/>
              <a:satOff val="-7776"/>
              <a:lumOff val="-41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/>
            <a:t>Čo je to?</a:t>
          </a:r>
          <a:endParaRPr lang="en-US" sz="4100" kern="1200" dirty="0"/>
        </a:p>
      </dsp:txBody>
      <dsp:txXfrm>
        <a:off x="0" y="3573982"/>
        <a:ext cx="6451943" cy="8933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Ja som už raz taká.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-1638851"/>
            <a:satOff val="-1944"/>
            <a:lumOff val="-1029"/>
            <a:alphaOff val="0"/>
          </a:schemeClr>
        </a:solidFill>
        <a:ln w="19050" cap="flat" cmpd="sng" algn="ctr">
          <a:solidFill>
            <a:schemeClr val="accent2">
              <a:hueOff val="-1638851"/>
              <a:satOff val="-1944"/>
              <a:lumOff val="-10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Pred tebou nebočím.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-3277702"/>
            <a:satOff val="-3888"/>
            <a:lumOff val="-2059"/>
            <a:alphaOff val="0"/>
          </a:schemeClr>
        </a:solidFill>
        <a:ln w="19050" cap="flat" cmpd="sng" algn="ctr">
          <a:solidFill>
            <a:schemeClr val="accent2">
              <a:hueOff val="-3277702"/>
              <a:satOff val="-3888"/>
              <a:lumOff val="-2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Čím vyššie ma kopneš,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-4916553"/>
            <a:satOff val="-5832"/>
            <a:lumOff val="-3088"/>
            <a:alphaOff val="0"/>
          </a:schemeClr>
        </a:solidFill>
        <a:ln w="19050" cap="flat" cmpd="sng" algn="ctr">
          <a:solidFill>
            <a:schemeClr val="accent2">
              <a:hueOff val="-4916553"/>
              <a:satOff val="-5832"/>
              <a:lumOff val="-30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tým vyššie vyskočím.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-6555403"/>
            <a:satOff val="-7776"/>
            <a:lumOff val="-4117"/>
            <a:alphaOff val="0"/>
          </a:schemeClr>
        </a:solidFill>
        <a:ln w="19050" cap="flat" cmpd="sng" algn="ctr">
          <a:solidFill>
            <a:schemeClr val="accent2">
              <a:hueOff val="-6555403"/>
              <a:satOff val="-7776"/>
              <a:lumOff val="-41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/>
            <a:t>Čo je to?</a:t>
          </a:r>
          <a:endParaRPr lang="en-US" sz="4100" kern="1200" dirty="0"/>
        </a:p>
      </dsp:txBody>
      <dsp:txXfrm>
        <a:off x="0" y="3573982"/>
        <a:ext cx="6451943" cy="8933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Smoking denne nosievam,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-1638851"/>
            <a:satOff val="-1944"/>
            <a:lumOff val="-1029"/>
            <a:alphaOff val="0"/>
          </a:schemeClr>
        </a:solidFill>
        <a:ln w="19050" cap="flat" cmpd="sng" algn="ctr">
          <a:solidFill>
            <a:schemeClr val="accent2">
              <a:hueOff val="-1638851"/>
              <a:satOff val="-1944"/>
              <a:lumOff val="-10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rybičky rád večeriam.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-3277702"/>
            <a:satOff val="-3888"/>
            <a:lumOff val="-2059"/>
            <a:alphaOff val="0"/>
          </a:schemeClr>
        </a:solidFill>
        <a:ln w="19050" cap="flat" cmpd="sng" algn="ctr">
          <a:solidFill>
            <a:schemeClr val="accent2">
              <a:hueOff val="-3277702"/>
              <a:satOff val="-3888"/>
              <a:lumOff val="-2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 vajca som sa vyliahol,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-4916553"/>
            <a:satOff val="-5832"/>
            <a:lumOff val="-3088"/>
            <a:alphaOff val="0"/>
          </a:schemeClr>
        </a:solidFill>
        <a:ln w="19050" cap="flat" cmpd="sng" algn="ctr">
          <a:solidFill>
            <a:schemeClr val="accent2">
              <a:hueOff val="-4916553"/>
              <a:satOff val="-5832"/>
              <a:lumOff val="-30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Severný pól – domov môj.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-6555403"/>
            <a:satOff val="-7776"/>
            <a:lumOff val="-4117"/>
            <a:alphaOff val="0"/>
          </a:schemeClr>
        </a:solidFill>
        <a:ln w="19050" cap="flat" cmpd="sng" algn="ctr">
          <a:solidFill>
            <a:schemeClr val="accent2">
              <a:hueOff val="-6555403"/>
              <a:satOff val="-7776"/>
              <a:lumOff val="-41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/>
            <a:t>Čo je to?</a:t>
          </a:r>
          <a:endParaRPr lang="en-US" sz="4100" kern="1200" dirty="0"/>
        </a:p>
      </dsp:txBody>
      <dsp:txXfrm>
        <a:off x="0" y="3573982"/>
        <a:ext cx="6451943" cy="89335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Pri potoku z každej strany,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-1638851"/>
            <a:satOff val="-1944"/>
            <a:lumOff val="-1029"/>
            <a:alphaOff val="0"/>
          </a:schemeClr>
        </a:solidFill>
        <a:ln w="19050" cap="flat" cmpd="sng" algn="ctr">
          <a:solidFill>
            <a:schemeClr val="accent2">
              <a:hueOff val="-1638851"/>
              <a:satOff val="-1944"/>
              <a:lumOff val="-10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rastú prúty s píšťalkami.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-3277702"/>
            <a:satOff val="-3888"/>
            <a:lumOff val="-2059"/>
            <a:alphaOff val="0"/>
          </a:schemeClr>
        </a:solidFill>
        <a:ln w="19050" cap="flat" cmpd="sng" algn="ctr">
          <a:solidFill>
            <a:schemeClr val="accent2">
              <a:hueOff val="-3277702"/>
              <a:satOff val="-3888"/>
              <a:lumOff val="-2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Kto má nožík, kto to vie,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-4916553"/>
            <a:satOff val="-5832"/>
            <a:lumOff val="-3088"/>
            <a:alphaOff val="0"/>
          </a:schemeClr>
        </a:solidFill>
        <a:ln w="19050" cap="flat" cmpd="sng" algn="ctr">
          <a:solidFill>
            <a:schemeClr val="accent2">
              <a:hueOff val="-4916553"/>
              <a:satOff val="-5832"/>
              <a:lumOff val="-30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pesničku si odreže.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-6555403"/>
            <a:satOff val="-7776"/>
            <a:lumOff val="-4117"/>
            <a:alphaOff val="0"/>
          </a:schemeClr>
        </a:solidFill>
        <a:ln w="19050" cap="flat" cmpd="sng" algn="ctr">
          <a:solidFill>
            <a:schemeClr val="accent2">
              <a:hueOff val="-6555403"/>
              <a:satOff val="-7776"/>
              <a:lumOff val="-41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/>
            <a:t>Čo je to?</a:t>
          </a:r>
          <a:endParaRPr lang="en-US" sz="4100" kern="1200" dirty="0"/>
        </a:p>
      </dsp:txBody>
      <dsp:txXfrm>
        <a:off x="0" y="3573982"/>
        <a:ext cx="6451943" cy="89335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Ryšavkastá, prefíkaná,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-1638851"/>
            <a:satOff val="-1944"/>
            <a:lumOff val="-1029"/>
            <a:alphaOff val="0"/>
          </a:schemeClr>
        </a:solidFill>
        <a:ln w="19050" cap="flat" cmpd="sng" algn="ctr">
          <a:solidFill>
            <a:schemeClr val="accent2">
              <a:hueOff val="-1638851"/>
              <a:satOff val="-1944"/>
              <a:lumOff val="-10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chvostom horu zametá.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-3277702"/>
            <a:satOff val="-3888"/>
            <a:lumOff val="-2059"/>
            <a:alphaOff val="0"/>
          </a:schemeClr>
        </a:solidFill>
        <a:ln w="19050" cap="flat" cmpd="sng" algn="ctr">
          <a:solidFill>
            <a:schemeClr val="accent2">
              <a:hueOff val="-3277702"/>
              <a:satOff val="-3888"/>
              <a:lumOff val="-2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Naháňa si kade chce,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-4916553"/>
            <a:satOff val="-5832"/>
            <a:lumOff val="-3088"/>
            <a:alphaOff val="0"/>
          </a:schemeClr>
        </a:solidFill>
        <a:ln w="19050" cap="flat" cmpd="sng" algn="ctr">
          <a:solidFill>
            <a:schemeClr val="accent2">
              <a:hueOff val="-4916553"/>
              <a:satOff val="-5832"/>
              <a:lumOff val="-30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neposedné zajace.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-6555403"/>
            <a:satOff val="-7776"/>
            <a:lumOff val="-4117"/>
            <a:alphaOff val="0"/>
          </a:schemeClr>
        </a:solidFill>
        <a:ln w="19050" cap="flat" cmpd="sng" algn="ctr">
          <a:solidFill>
            <a:schemeClr val="accent2">
              <a:hueOff val="-6555403"/>
              <a:satOff val="-7776"/>
              <a:lumOff val="-41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/>
            <a:t>Čo je to?</a:t>
          </a:r>
          <a:endParaRPr lang="en-US" sz="4100" kern="1200" dirty="0"/>
        </a:p>
      </dsp:txBody>
      <dsp:txXfrm>
        <a:off x="0" y="3573982"/>
        <a:ext cx="6451943" cy="89335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 ulici stojí veľký dom.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-1638851"/>
            <a:satOff val="-1944"/>
            <a:lumOff val="-1029"/>
            <a:alphaOff val="0"/>
          </a:schemeClr>
        </a:solidFill>
        <a:ln w="19050" cap="flat" cmpd="sng" algn="ctr">
          <a:solidFill>
            <a:schemeClr val="accent2">
              <a:hueOff val="-1638851"/>
              <a:satOff val="-1944"/>
              <a:lumOff val="-10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Deti píšu, kreslia v ňom.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-3277702"/>
            <a:satOff val="-3888"/>
            <a:lumOff val="-2059"/>
            <a:alphaOff val="0"/>
          </a:schemeClr>
        </a:solidFill>
        <a:ln w="19050" cap="flat" cmpd="sng" algn="ctr">
          <a:solidFill>
            <a:schemeClr val="accent2">
              <a:hueOff val="-3277702"/>
              <a:satOff val="-3888"/>
              <a:lumOff val="-2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Ako zrnká z makovice,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-4916553"/>
            <a:satOff val="-5832"/>
            <a:lumOff val="-3088"/>
            <a:alphaOff val="0"/>
          </a:schemeClr>
        </a:solidFill>
        <a:ln w="19050" cap="flat" cmpd="sng" algn="ctr">
          <a:solidFill>
            <a:schemeClr val="accent2">
              <a:hueOff val="-4916553"/>
              <a:satOff val="-5832"/>
              <a:lumOff val="-30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vysypú sa do ulice.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-6555403"/>
            <a:satOff val="-7776"/>
            <a:lumOff val="-4117"/>
            <a:alphaOff val="0"/>
          </a:schemeClr>
        </a:solidFill>
        <a:ln w="19050" cap="flat" cmpd="sng" algn="ctr">
          <a:solidFill>
            <a:schemeClr val="accent2">
              <a:hueOff val="-6555403"/>
              <a:satOff val="-7776"/>
              <a:lumOff val="-41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/>
            <a:t>Čo je to?</a:t>
          </a:r>
          <a:endParaRPr lang="en-US" sz="4100" kern="1200" dirty="0"/>
        </a:p>
      </dsp:txBody>
      <dsp:txXfrm>
        <a:off x="0" y="3573982"/>
        <a:ext cx="6451943" cy="89335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Je to vták, no nie je z lesa.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-1638851"/>
            <a:satOff val="-1944"/>
            <a:lumOff val="-1029"/>
            <a:alphaOff val="0"/>
          </a:schemeClr>
        </a:solidFill>
        <a:ln w="19050" cap="flat" cmpd="sng" algn="ctr">
          <a:solidFill>
            <a:schemeClr val="accent2">
              <a:hueOff val="-1638851"/>
              <a:satOff val="-1944"/>
              <a:lumOff val="-10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Má hrebeň, no nečeše sa.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-3277702"/>
            <a:satOff val="-3888"/>
            <a:lumOff val="-2059"/>
            <a:alphaOff val="0"/>
          </a:schemeClr>
        </a:solidFill>
        <a:ln w="19050" cap="flat" cmpd="sng" algn="ctr">
          <a:solidFill>
            <a:schemeClr val="accent2">
              <a:hueOff val="-3277702"/>
              <a:satOff val="-3888"/>
              <a:lumOff val="-2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Má krídla, no nevie lietať.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-4916553"/>
            <a:satOff val="-5832"/>
            <a:lumOff val="-3088"/>
            <a:alphaOff val="0"/>
          </a:schemeClr>
        </a:solidFill>
        <a:ln w="19050" cap="flat" cmpd="sng" algn="ctr">
          <a:solidFill>
            <a:schemeClr val="accent2">
              <a:hueOff val="-4916553"/>
              <a:satOff val="-5832"/>
              <a:lumOff val="-30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Skoro ráno začne spievať.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-6555403"/>
            <a:satOff val="-7776"/>
            <a:lumOff val="-4117"/>
            <a:alphaOff val="0"/>
          </a:schemeClr>
        </a:solidFill>
        <a:ln w="19050" cap="flat" cmpd="sng" algn="ctr">
          <a:solidFill>
            <a:schemeClr val="accent2">
              <a:hueOff val="-6555403"/>
              <a:satOff val="-7776"/>
              <a:lumOff val="-41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/>
            <a:t>Čo je to?</a:t>
          </a:r>
          <a:endParaRPr lang="en-US" sz="4100" kern="1200" dirty="0"/>
        </a:p>
      </dsp:txBody>
      <dsp:txXfrm>
        <a:off x="0" y="3573982"/>
        <a:ext cx="6451943" cy="89335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Čože je to za lekára,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-1638851"/>
            <a:satOff val="-1944"/>
            <a:lumOff val="-1029"/>
            <a:alphaOff val="0"/>
          </a:schemeClr>
        </a:solidFill>
        <a:ln w="19050" cap="flat" cmpd="sng" algn="ctr">
          <a:solidFill>
            <a:schemeClr val="accent2">
              <a:hueOff val="-1638851"/>
              <a:satOff val="-1944"/>
              <a:lumOff val="-10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že sa k stromom prihovára?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-3277702"/>
            <a:satOff val="-3888"/>
            <a:lumOff val="-2059"/>
            <a:alphaOff val="0"/>
          </a:schemeClr>
        </a:solidFill>
        <a:ln w="19050" cap="flat" cmpd="sng" algn="ctr">
          <a:solidFill>
            <a:schemeClr val="accent2">
              <a:hueOff val="-3277702"/>
              <a:satOff val="-3888"/>
              <a:lumOff val="-2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Lekár starých stromov,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-4916553"/>
            <a:satOff val="-5832"/>
            <a:lumOff val="-3088"/>
            <a:alphaOff val="0"/>
          </a:schemeClr>
        </a:solidFill>
        <a:ln w="19050" cap="flat" cmpd="sng" algn="ctr">
          <a:solidFill>
            <a:schemeClr val="accent2">
              <a:hueOff val="-4916553"/>
              <a:satOff val="-5832"/>
              <a:lumOff val="-30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volajú ho .....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-6555403"/>
            <a:satOff val="-7776"/>
            <a:lumOff val="-4117"/>
            <a:alphaOff val="0"/>
          </a:schemeClr>
        </a:solidFill>
        <a:ln w="19050" cap="flat" cmpd="sng" algn="ctr">
          <a:solidFill>
            <a:schemeClr val="accent2">
              <a:hueOff val="-6555403"/>
              <a:satOff val="-7776"/>
              <a:lumOff val="-41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/>
            <a:t>Čo je to?</a:t>
          </a:r>
          <a:endParaRPr lang="en-US" sz="4100" kern="1200" dirty="0"/>
        </a:p>
      </dsp:txBody>
      <dsp:txXfrm>
        <a:off x="0" y="3573982"/>
        <a:ext cx="6451943" cy="8933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9747480-C3E7-4BE9-980A-B77D5BF8EA6C}" type="datetimeFigureOut">
              <a:rPr lang="sk-SK" smtClean="0"/>
              <a:t>17.04.2020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9109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17.04.2020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8314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17.04.2020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9303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17.04.2020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436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17.04.2020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7972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17.04.2020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4629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17.04.2020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68825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17.04.2020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92969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17.04.2020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70009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17.04.2020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3672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17.04.2020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11997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89747480-C3E7-4BE9-980A-B77D5BF8EA6C}" type="datetimeFigureOut">
              <a:rPr lang="sk-SK" smtClean="0"/>
              <a:t>17.04.2020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96008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>
            <a:extLst>
              <a:ext uri="{FF2B5EF4-FFF2-40B4-BE49-F238E27FC236}">
                <a16:creationId xmlns:a16="http://schemas.microsoft.com/office/drawing/2014/main" id="{24AF37F0-1E8F-443E-AA28-4BC634820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3DBE9D54-6250-40F2-A23A-F9CEBF5F91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8" name="Straight Connector 13">
            <a:extLst>
              <a:ext uri="{FF2B5EF4-FFF2-40B4-BE49-F238E27FC236}">
                <a16:creationId xmlns:a16="http://schemas.microsoft.com/office/drawing/2014/main" id="{E46E6328-0D82-4747-8B39-60373321BB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545896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6C3A1645-B4F9-4999-91B8-73506102E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3100018"/>
            <a:ext cx="9966960" cy="1429932"/>
          </a:xfrm>
        </p:spPr>
        <p:txBody>
          <a:bodyPr>
            <a:noAutofit/>
          </a:bodyPr>
          <a:lstStyle/>
          <a:p>
            <a:r>
              <a:rPr lang="sk-SK" sz="960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HÁDANKY</a:t>
            </a:r>
            <a:endParaRPr lang="sk-SK" sz="96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2640039-1B92-49F0-A84A-C3538C4C3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4960" y="4772914"/>
            <a:ext cx="8767860" cy="557784"/>
          </a:xfrm>
        </p:spPr>
        <p:txBody>
          <a:bodyPr>
            <a:normAutofit fontScale="25000" lnSpcReduction="20000"/>
          </a:bodyPr>
          <a:lstStyle/>
          <a:p>
            <a:endParaRPr lang="sk-SK" sz="8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8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DVOJSLABIČNÉ</a:t>
            </a:r>
          </a:p>
          <a:p>
            <a:r>
              <a:rPr lang="sk-SK" sz="9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odpovede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2CF0D648-6C27-4C28-84F9-EAF3354217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88830"/>
              </p:ext>
            </p:extLst>
          </p:nvPr>
        </p:nvGraphicFramePr>
        <p:xfrm>
          <a:off x="1239238" y="720146"/>
          <a:ext cx="9708444" cy="13571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08444">
                  <a:extLst>
                    <a:ext uri="{9D8B030D-6E8A-4147-A177-3AD203B41FA5}">
                      <a16:colId xmlns:a16="http://schemas.microsoft.com/office/drawing/2014/main" val="1379274043"/>
                    </a:ext>
                  </a:extLst>
                </a:gridCol>
              </a:tblGrid>
              <a:tr h="1345721">
                <a:tc>
                  <a:txBody>
                    <a:bodyPr/>
                    <a:lstStyle/>
                    <a:p>
                      <a:pPr algn="ctr">
                        <a:spcBef>
                          <a:spcPts val="975"/>
                        </a:spcBef>
                        <a:spcAft>
                          <a:spcPts val="975"/>
                        </a:spcAft>
                      </a:pPr>
                      <a:r>
                        <a:rPr lang="sk-SK" sz="2000" u="sng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Základná škola, Smetanov háj 286/9,  929 01 Dunajská Streda</a:t>
                      </a:r>
                      <a:endParaRPr lang="sk-SK" sz="20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chemeClr val="bg1"/>
                          </a:solidFill>
                          <a:effectLst/>
                          <a:latin typeface="Baskerville Old Face" panose="02020602080505020303" pitchFamily="18" charset="0"/>
                        </a:rPr>
                        <a:t>                             </a:t>
                      </a:r>
                      <a:r>
                        <a:rPr lang="sk-SK" sz="1800" b="0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</a:rPr>
                        <a:t>Vypracoval: 	Mgr. Jaroslav Krajčovič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b="0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</a:rPr>
                        <a:t>                                                školský </a:t>
                      </a:r>
                      <a:r>
                        <a:rPr lang="sk-SK" sz="1800" b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</a:rPr>
                        <a:t>špeciálny pedagóg</a:t>
                      </a:r>
                      <a:endParaRPr lang="sk-SK" sz="1800" b="0" dirty="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  <a:latin typeface="Baskerville Old Face" panose="02020602080505020303" pitchFamily="18" charset="0"/>
                        </a:rPr>
                        <a:t> </a:t>
                      </a:r>
                      <a:endParaRPr lang="sk-SK" sz="2400" dirty="0">
                        <a:effectLst/>
                        <a:latin typeface="Baskerville Old Face" panose="020206020805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653" marR="161653" marT="0" marB="0"/>
                </a:tc>
                <a:extLst>
                  <a:ext uri="{0D108BD9-81ED-4DB2-BD59-A6C34878D82A}">
                    <a16:rowId xmlns:a16="http://schemas.microsoft.com/office/drawing/2014/main" val="473845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3126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8.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4559556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4719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9.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923021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8897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10.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1917323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9948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1BA78F-6AEE-489D-8F2E-2598A4B5B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Správne  odpovede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AEE91DC-2A7C-4011-903D-1B8E514636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sz="2400" b="1" dirty="0">
                <a:solidFill>
                  <a:schemeClr val="tx1"/>
                </a:solidFill>
              </a:rPr>
              <a:t>Odpovede nájdeš na poslednej strane.                                                                                      Sú zoradené podľa číslovania hádanky. </a:t>
            </a:r>
          </a:p>
          <a:p>
            <a:r>
              <a:rPr lang="sk-SK" sz="2400" b="1" dirty="0">
                <a:solidFill>
                  <a:srgbClr val="FF0000"/>
                </a:solidFill>
              </a:rPr>
              <a:t> POZOR!  </a:t>
            </a:r>
            <a:r>
              <a:rPr lang="sk-SK" sz="2400" b="1" dirty="0">
                <a:solidFill>
                  <a:schemeClr val="tx1"/>
                </a:solidFill>
              </a:rPr>
              <a:t>Slová v zátvorke čítaj odzadu.</a:t>
            </a:r>
            <a:endParaRPr lang="sk-S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689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800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8445C8-A2F8-4B84-B038-6BF994F00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6000" b="1" u="sng" dirty="0"/>
              <a:t>Správne  odpovede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A2D7B0-43AD-4418-9433-5DE40E34A5D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1. (</a:t>
            </a:r>
            <a:r>
              <a:rPr lang="sk-SK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enas</a:t>
            </a: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2. (</a:t>
            </a:r>
            <a:r>
              <a:rPr lang="sk-SK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akčam,rúcok</a:t>
            </a: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3. (</a:t>
            </a:r>
            <a:r>
              <a:rPr lang="sk-SK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atpol</a:t>
            </a: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4. (</a:t>
            </a:r>
            <a:r>
              <a:rPr lang="sk-SK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kainčut</a:t>
            </a: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5. (</a:t>
            </a:r>
            <a:r>
              <a:rPr lang="sk-SK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abŕv</a:t>
            </a: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A895449-5AA3-49F5-8FD0-D739B279BC0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6. (</a:t>
            </a:r>
            <a:r>
              <a:rPr lang="sk-SK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akšíl</a:t>
            </a: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7. (</a:t>
            </a:r>
            <a:r>
              <a:rPr lang="sk-SK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alokš</a:t>
            </a: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8. (</a:t>
            </a:r>
            <a:r>
              <a:rPr lang="sk-SK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túhok</a:t>
            </a: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9. (</a:t>
            </a:r>
            <a:r>
              <a:rPr lang="sk-SK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ľetaď</a:t>
            </a: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10. (</a:t>
            </a:r>
            <a:r>
              <a:rPr lang="sk-SK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kámils</a:t>
            </a: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410385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104F1-0422-40F0-91F5-49922E67C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Na nasledujúcich stránkach nájdeš</a:t>
            </a:r>
            <a:br>
              <a:rPr lang="sk-SK" sz="40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10 hádaniek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1F37B5-D8A8-41B3-950F-D4CE32446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endParaRPr lang="sk-SK" sz="3200" dirty="0">
              <a:solidFill>
                <a:schemeClr val="tx1"/>
              </a:solidFill>
            </a:endParaRPr>
          </a:p>
          <a:p>
            <a:pPr marL="45720" indent="0" algn="ctr">
              <a:buNone/>
            </a:pPr>
            <a:r>
              <a:rPr lang="sk-SK" sz="3200" dirty="0">
                <a:solidFill>
                  <a:schemeClr val="tx1"/>
                </a:solidFill>
              </a:rPr>
              <a:t>Každá hádanka je očíslovaná.</a:t>
            </a:r>
          </a:p>
          <a:p>
            <a:pPr marL="45720" indent="0" algn="ctr">
              <a:buNone/>
            </a:pPr>
            <a:r>
              <a:rPr lang="sk-SK" sz="3200" b="1" i="1" u="sng" dirty="0">
                <a:solidFill>
                  <a:srgbClr val="FF0000"/>
                </a:solidFill>
              </a:rPr>
              <a:t>Priprav si pero a papier!</a:t>
            </a:r>
          </a:p>
          <a:p>
            <a:pPr marL="45720" indent="0" algn="ctr">
              <a:buNone/>
            </a:pPr>
            <a:r>
              <a:rPr lang="sk-SK" sz="3200" dirty="0">
                <a:solidFill>
                  <a:schemeClr val="tx1"/>
                </a:solidFill>
              </a:rPr>
              <a:t>Na papier si zapíš iba číslo hádanky, </a:t>
            </a:r>
          </a:p>
          <a:p>
            <a:pPr marL="45720" indent="0" algn="ctr">
              <a:buNone/>
            </a:pPr>
            <a:r>
              <a:rPr lang="sk-SK" sz="3200" dirty="0">
                <a:solidFill>
                  <a:schemeClr val="tx1"/>
                </a:solidFill>
              </a:rPr>
              <a:t>hádanku prečítaj a zapíš odpoveď.</a:t>
            </a:r>
          </a:p>
          <a:p>
            <a:pPr marL="45720" indent="0" algn="ctr">
              <a:buNone/>
            </a:pPr>
            <a:r>
              <a:rPr lang="sk-SK" sz="3200" dirty="0">
                <a:solidFill>
                  <a:schemeClr val="tx1"/>
                </a:solidFill>
              </a:rPr>
              <a:t>Číslo hádanky a odpoveď si </a:t>
            </a:r>
            <a:r>
              <a:rPr lang="sk-SK" sz="3200" b="1" i="1" u="sng" dirty="0">
                <a:solidFill>
                  <a:schemeClr val="tx1"/>
                </a:solidFill>
              </a:rPr>
              <a:t>zapisuj pod seba</a:t>
            </a:r>
            <a:r>
              <a:rPr lang="sk-SK" sz="32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8728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1.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2013486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972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2.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3708413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7552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3.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7306942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387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4.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740663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8782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5.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229267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4608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6.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9887871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108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7.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3182616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6724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Základ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TM03457444[[fn=Základ]]</Template>
  <TotalTime>184</TotalTime>
  <Words>441</Words>
  <Application>Microsoft Office PowerPoint</Application>
  <PresentationFormat>Širokoúhlá obrazovka</PresentationFormat>
  <Paragraphs>89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Baskerville Old Face</vt:lpstr>
      <vt:lpstr>Bookman Old Style</vt:lpstr>
      <vt:lpstr>Corbel</vt:lpstr>
      <vt:lpstr>Základ</vt:lpstr>
      <vt:lpstr>HÁDANKY</vt:lpstr>
      <vt:lpstr>Na nasledujúcich stránkach nájdeš 10 hádaniek</vt:lpstr>
      <vt:lpstr> 1.</vt:lpstr>
      <vt:lpstr> 2.</vt:lpstr>
      <vt:lpstr> 3.</vt:lpstr>
      <vt:lpstr> 4.</vt:lpstr>
      <vt:lpstr> 5.</vt:lpstr>
      <vt:lpstr> 6.</vt:lpstr>
      <vt:lpstr> 7.</vt:lpstr>
      <vt:lpstr> 8.</vt:lpstr>
      <vt:lpstr> 9.</vt:lpstr>
      <vt:lpstr> 10.</vt:lpstr>
      <vt:lpstr>Správne  odpovede </vt:lpstr>
      <vt:lpstr>Prezentace aplikace PowerPoint</vt:lpstr>
      <vt:lpstr>Správne  odpovede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HÁDANKY</dc:title>
  <dc:creator>rodinka</dc:creator>
  <cp:lastModifiedBy>rodinka</cp:lastModifiedBy>
  <cp:revision>19</cp:revision>
  <dcterms:created xsi:type="dcterms:W3CDTF">2020-04-01T15:17:24Z</dcterms:created>
  <dcterms:modified xsi:type="dcterms:W3CDTF">2020-04-17T12:05:52Z</dcterms:modified>
</cp:coreProperties>
</file>