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95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734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287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75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93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64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302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024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322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598AC68-57C5-4D1F-9F71-5A175C1CC7D7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EE07B-3007-4735-9FC2-2ACA87A701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687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C68-57C5-4D1F-9F71-5A175C1CC7D7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E07B-3007-4735-9FC2-2ACA87A701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58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98AC68-57C5-4D1F-9F71-5A175C1CC7D7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2EE07B-3007-4735-9FC2-2ACA87A70180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74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820E706-895E-4F03-A3F7-85CCC3784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AADB59-C902-4C29-B4E6-12C747946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922" y="639097"/>
            <a:ext cx="3434368" cy="3686015"/>
          </a:xfrm>
        </p:spPr>
        <p:txBody>
          <a:bodyPr>
            <a:normAutofit/>
          </a:bodyPr>
          <a:lstStyle/>
          <a:p>
            <a:r>
              <a:rPr lang="sk-SK" sz="6300" b="1" dirty="0"/>
              <a:t>Regulačné</a:t>
            </a:r>
            <a:br>
              <a:rPr lang="sk-SK" sz="6300" b="1" dirty="0"/>
            </a:br>
            <a:r>
              <a:rPr lang="sk-SK" sz="4800" b="1" dirty="0"/>
              <a:t>(riadiace) </a:t>
            </a:r>
            <a:r>
              <a:rPr lang="sk-SK" sz="6300" b="1" dirty="0"/>
              <a:t>sústavy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020E15-F930-4EBE-8B32-C03854F5C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59593" cy="63343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A80E2F-6B8F-4745-889C-5206762CB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2293430" cy="3408237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06C17F7F-D3A6-4860-993C-C56F74E80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752" y="828990"/>
            <a:ext cx="2088525" cy="239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198FAAC-7C1C-46C6-A88E-B07D9F631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045" y="321733"/>
            <a:ext cx="1937955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4536C5-C913-4AF5-9E14-5F137C135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879167"/>
            <a:ext cx="2293430" cy="213556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2F1067B-9DBA-4AB8-AACD-590D60EC7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6441" y="2451014"/>
            <a:ext cx="1925558" cy="3532765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3D53A07-EFB5-4C29-95D8-A66B94DFA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270" y="2601842"/>
            <a:ext cx="1235899" cy="32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7A69BCF-2667-438E-9143-C355DCD01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0879" y="4343400"/>
            <a:ext cx="29489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74A588DD-5F63-4279-B5AE-C716F983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F62EAC6-568F-4A42-A611-37CF005D7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0001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8626A3C4-5506-4E3D-BB0C-1E74BFB3A7CA}"/>
              </a:ext>
            </a:extLst>
          </p:cNvPr>
          <p:cNvSpPr txBox="1"/>
          <p:nvPr/>
        </p:nvSpPr>
        <p:spPr>
          <a:xfrm>
            <a:off x="351691" y="313272"/>
            <a:ext cx="744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venir Next LT Pro" panose="020B0504020202020204" pitchFamily="34" charset="-18"/>
              </a:rPr>
              <a:t>6. </a:t>
            </a:r>
            <a:r>
              <a:rPr lang="sk-SK" sz="3200" b="1" dirty="0">
                <a:solidFill>
                  <a:srgbClr val="00B0F0"/>
                </a:solidFill>
                <a:latin typeface="Avenir Next LT Pro" panose="020B0504020202020204" pitchFamily="34" charset="-18"/>
              </a:rPr>
              <a:t>POHLAVNÉ žľazy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E258F26-74C4-4CC3-8849-1659E1B935F6}"/>
              </a:ext>
            </a:extLst>
          </p:cNvPr>
          <p:cNvSpPr txBox="1"/>
          <p:nvPr/>
        </p:nvSpPr>
        <p:spPr>
          <a:xfrm>
            <a:off x="574470" y="1050235"/>
            <a:ext cx="74440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Avenir Next LT Pro" panose="020B0504020202020204" pitchFamily="34" charset="-18"/>
              </a:rPr>
              <a:t>patria sem </a:t>
            </a:r>
            <a:r>
              <a:rPr lang="sk-SK" sz="2400" dirty="0">
                <a:solidFill>
                  <a:srgbClr val="00B0F0"/>
                </a:solidFill>
                <a:latin typeface="Avenir Next LT Pro" panose="020B0504020202020204" pitchFamily="34" charset="-18"/>
              </a:rPr>
              <a:t>semenníky</a:t>
            </a:r>
            <a:r>
              <a:rPr lang="sk-SK" sz="2400" dirty="0">
                <a:latin typeface="Avenir Next LT Pro" panose="020B0504020202020204" pitchFamily="34" charset="-18"/>
              </a:rPr>
              <a:t> a </a:t>
            </a:r>
            <a:r>
              <a:rPr lang="sk-SK" sz="2400" dirty="0">
                <a:solidFill>
                  <a:srgbClr val="00B0F0"/>
                </a:solidFill>
                <a:latin typeface="Avenir Next LT Pro" panose="020B0504020202020204" pitchFamily="34" charset="-18"/>
              </a:rPr>
              <a:t>vaječníky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Avenir Next LT Pro" panose="020B0504020202020204" pitchFamily="34" charset="-18"/>
              </a:rPr>
              <a:t>ovplyvňujú 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vývin a funkciu pohlavných orgánov</a:t>
            </a:r>
            <a:r>
              <a:rPr lang="sk-SK" sz="2400" dirty="0">
                <a:latin typeface="Avenir Next LT Pro" panose="020B0504020202020204" pitchFamily="34" charset="-18"/>
              </a:rPr>
              <a:t>, 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pohlavných znakov </a:t>
            </a:r>
            <a:r>
              <a:rPr lang="sk-SK" sz="2000" dirty="0">
                <a:latin typeface="Avenir Next LT Pro" panose="020B0504020202020204" pitchFamily="34" charset="-18"/>
              </a:rPr>
              <a:t>(rast svalov, hrubnutie hlasu, ochlpenie / rast poprsia, menštruácia)</a:t>
            </a:r>
            <a:endParaRPr lang="sk-SK" sz="2400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CEB1B8B9-933F-4C30-8B44-5D71AF78227E}"/>
              </a:ext>
            </a:extLst>
          </p:cNvPr>
          <p:cNvGrpSpPr/>
          <p:nvPr/>
        </p:nvGrpSpPr>
        <p:grpSpPr>
          <a:xfrm>
            <a:off x="1022323" y="2841674"/>
            <a:ext cx="6621054" cy="3429961"/>
            <a:chOff x="970671" y="2813538"/>
            <a:chExt cx="6621054" cy="3429961"/>
          </a:xfrm>
        </p:grpSpPr>
        <p:pic>
          <p:nvPicPr>
            <p:cNvPr id="9218" name="Picture 2" descr="The Gonads (Ovaries / Testes) « Dr Todd">
              <a:extLst>
                <a:ext uri="{FF2B5EF4-FFF2-40B4-BE49-F238E27FC236}">
                  <a16:creationId xmlns:a16="http://schemas.microsoft.com/office/drawing/2014/main" id="{6B79B55E-2692-4FE3-A22A-90D04DC68C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" b="28524"/>
            <a:stretch/>
          </p:blipFill>
          <p:spPr bwMode="auto">
            <a:xfrm>
              <a:off x="1001296" y="2813538"/>
              <a:ext cx="6590429" cy="3429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bdĺžnik 4">
              <a:extLst>
                <a:ext uri="{FF2B5EF4-FFF2-40B4-BE49-F238E27FC236}">
                  <a16:creationId xmlns:a16="http://schemas.microsoft.com/office/drawing/2014/main" id="{CEF5FB4F-2D2E-4846-810E-426BED8BA943}"/>
                </a:ext>
              </a:extLst>
            </p:cNvPr>
            <p:cNvSpPr/>
            <p:nvPr/>
          </p:nvSpPr>
          <p:spPr>
            <a:xfrm>
              <a:off x="970671" y="2912012"/>
              <a:ext cx="1533378" cy="970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bdĺžnik 9">
              <a:extLst>
                <a:ext uri="{FF2B5EF4-FFF2-40B4-BE49-F238E27FC236}">
                  <a16:creationId xmlns:a16="http://schemas.microsoft.com/office/drawing/2014/main" id="{62441BFF-F69B-429C-A3FB-95EE16CE6DC6}"/>
                </a:ext>
              </a:extLst>
            </p:cNvPr>
            <p:cNvSpPr/>
            <p:nvPr/>
          </p:nvSpPr>
          <p:spPr>
            <a:xfrm>
              <a:off x="5873264" y="2943664"/>
              <a:ext cx="1533378" cy="970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Obdĺžnik 10">
              <a:extLst>
                <a:ext uri="{FF2B5EF4-FFF2-40B4-BE49-F238E27FC236}">
                  <a16:creationId xmlns:a16="http://schemas.microsoft.com/office/drawing/2014/main" id="{0BB74C07-A5E2-4BD5-BFCE-B618309ED9E2}"/>
                </a:ext>
              </a:extLst>
            </p:cNvPr>
            <p:cNvSpPr/>
            <p:nvPr/>
          </p:nvSpPr>
          <p:spPr>
            <a:xfrm>
              <a:off x="1137213" y="3242601"/>
              <a:ext cx="1533378" cy="3094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3" name="Obdĺžnik 12">
            <a:extLst>
              <a:ext uri="{FF2B5EF4-FFF2-40B4-BE49-F238E27FC236}">
                <a16:creationId xmlns:a16="http://schemas.microsoft.com/office/drawing/2014/main" id="{1B2C747E-60F8-424E-AD97-9965D4351DE9}"/>
              </a:ext>
            </a:extLst>
          </p:cNvPr>
          <p:cNvSpPr/>
          <p:nvPr/>
        </p:nvSpPr>
        <p:spPr>
          <a:xfrm>
            <a:off x="351691" y="4236355"/>
            <a:ext cx="1814733" cy="442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semenníky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61346BDF-FA93-42B5-833A-F752B3E96E35}"/>
              </a:ext>
            </a:extLst>
          </p:cNvPr>
          <p:cNvSpPr/>
          <p:nvPr/>
        </p:nvSpPr>
        <p:spPr>
          <a:xfrm>
            <a:off x="6499275" y="4236355"/>
            <a:ext cx="1814733" cy="442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vaječníky</a:t>
            </a:r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13F135BB-21B4-441B-9715-36486466567E}"/>
              </a:ext>
            </a:extLst>
          </p:cNvPr>
          <p:cNvCxnSpPr>
            <a:cxnSpLocks/>
          </p:cNvCxnSpPr>
          <p:nvPr/>
        </p:nvCxnSpPr>
        <p:spPr>
          <a:xfrm>
            <a:off x="1367784" y="4678395"/>
            <a:ext cx="1867785" cy="737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D54FAB2D-3C5D-417A-92D8-DE36798ED986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5430132" y="4678395"/>
            <a:ext cx="1976510" cy="490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64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9F9BC18F-457F-44D8-A1F5-7E5249D25D06}"/>
              </a:ext>
            </a:extLst>
          </p:cNvPr>
          <p:cNvSpPr txBox="1"/>
          <p:nvPr/>
        </p:nvSpPr>
        <p:spPr>
          <a:xfrm>
            <a:off x="492368" y="496152"/>
            <a:ext cx="744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i="1" dirty="0">
                <a:latin typeface="Avenir Next LT Pro" panose="020B0504020202020204" pitchFamily="34" charset="-18"/>
              </a:rPr>
              <a:t>Na záver niekoľko zaujímavých informácií: </a:t>
            </a:r>
            <a:endParaRPr lang="sk-SK" sz="2000" b="1" i="1" dirty="0">
              <a:solidFill>
                <a:srgbClr val="00B0F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3" name="Vývojový diagram: alternatívny proces 2">
            <a:extLst>
              <a:ext uri="{FF2B5EF4-FFF2-40B4-BE49-F238E27FC236}">
                <a16:creationId xmlns:a16="http://schemas.microsoft.com/office/drawing/2014/main" id="{0550D971-6B3C-402F-A4FC-701B5130D34A}"/>
              </a:ext>
            </a:extLst>
          </p:cNvPr>
          <p:cNvSpPr/>
          <p:nvPr/>
        </p:nvSpPr>
        <p:spPr>
          <a:xfrm>
            <a:off x="1760733" y="1684608"/>
            <a:ext cx="5852161" cy="3098409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dirty="0">
                <a:latin typeface="Avenir Next LT Pro" panose="020B0504020202020204" pitchFamily="34" charset="-18"/>
              </a:rPr>
              <a:t>Vedel/a si, že: </a:t>
            </a:r>
          </a:p>
          <a:p>
            <a:endParaRPr lang="sk-SK" sz="2400" dirty="0">
              <a:latin typeface="Avenir Next LT Pro" panose="020B0504020202020204" pitchFamily="34" charset="-18"/>
            </a:endParaRPr>
          </a:p>
          <a:p>
            <a:pPr algn="ctr"/>
            <a:r>
              <a:rPr lang="sk-SK" sz="2400" dirty="0">
                <a:solidFill>
                  <a:srgbClr val="FFFF00"/>
                </a:solidFill>
                <a:latin typeface="Avenir Next LT Pro" panose="020B0504020202020204" pitchFamily="34" charset="-18"/>
              </a:rPr>
              <a:t>nedostatočné</a:t>
            </a:r>
            <a:r>
              <a:rPr lang="sk-SK" sz="2400" dirty="0">
                <a:latin typeface="Avenir Next LT Pro" panose="020B0504020202020204" pitchFamily="34" charset="-18"/>
              </a:rPr>
              <a:t> alebo </a:t>
            </a:r>
            <a:r>
              <a:rPr lang="sk-SK" sz="2400" dirty="0">
                <a:solidFill>
                  <a:srgbClr val="FFFF00"/>
                </a:solidFill>
                <a:latin typeface="Avenir Next LT Pro" panose="020B0504020202020204" pitchFamily="34" charset="-18"/>
              </a:rPr>
              <a:t>nadmerné</a:t>
            </a:r>
            <a:r>
              <a:rPr lang="sk-SK" sz="2400" dirty="0">
                <a:latin typeface="Avenir Next LT Pro" panose="020B0504020202020204" pitchFamily="34" charset="-18"/>
              </a:rPr>
              <a:t> vylučovanie hormónov spôsobuje </a:t>
            </a:r>
            <a:r>
              <a:rPr lang="sk-SK" sz="2400" b="1" dirty="0">
                <a:solidFill>
                  <a:srgbClr val="FFFF00"/>
                </a:solidFill>
                <a:latin typeface="Avenir Next LT Pro" panose="020B0504020202020204" pitchFamily="34" charset="-18"/>
              </a:rPr>
              <a:t>ochorenia</a:t>
            </a:r>
            <a:r>
              <a:rPr lang="sk-SK" sz="2400" dirty="0">
                <a:latin typeface="Avenir Next LT Pro" panose="020B0504020202020204" pitchFamily="34" charset="-18"/>
              </a:rPr>
              <a:t> rôznych orgánov</a:t>
            </a:r>
          </a:p>
        </p:txBody>
      </p:sp>
      <p:pic>
        <p:nvPicPr>
          <p:cNvPr id="5" name="Grafický objekt 4" descr="Výkričník">
            <a:extLst>
              <a:ext uri="{FF2B5EF4-FFF2-40B4-BE49-F238E27FC236}">
                <a16:creationId xmlns:a16="http://schemas.microsoft.com/office/drawing/2014/main" id="{B9D90D56-5413-48ED-9CF2-9C82FE0A4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11" y="2285181"/>
            <a:ext cx="1805941" cy="1805941"/>
          </a:xfrm>
          <a:prstGeom prst="rect">
            <a:avLst/>
          </a:prstGeom>
        </p:spPr>
      </p:pic>
      <p:sp>
        <p:nvSpPr>
          <p:cNvPr id="6" name="Šípka: nadol 5">
            <a:extLst>
              <a:ext uri="{FF2B5EF4-FFF2-40B4-BE49-F238E27FC236}">
                <a16:creationId xmlns:a16="http://schemas.microsoft.com/office/drawing/2014/main" id="{DE3F54B5-4D1F-4E01-AF45-E3F3A7796BB5}"/>
              </a:ext>
            </a:extLst>
          </p:cNvPr>
          <p:cNvSpPr/>
          <p:nvPr/>
        </p:nvSpPr>
        <p:spPr>
          <a:xfrm>
            <a:off x="4079631" y="4908556"/>
            <a:ext cx="492369" cy="1325614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949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7583C24D-4933-4744-901C-424711BE0A8A}"/>
              </a:ext>
            </a:extLst>
          </p:cNvPr>
          <p:cNvSpPr txBox="1"/>
          <p:nvPr/>
        </p:nvSpPr>
        <p:spPr>
          <a:xfrm>
            <a:off x="265011" y="121746"/>
            <a:ext cx="744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i="1" dirty="0">
                <a:latin typeface="Avenir Next LT Pro" panose="020B0504020202020204" pitchFamily="34" charset="-18"/>
              </a:rPr>
              <a:t>Porucha tvorby hormónov </a:t>
            </a:r>
            <a:r>
              <a:rPr lang="sk-SK" sz="2000" b="1" i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podmozgovej žľazy 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sk-SK" sz="2000" dirty="0">
              <a:solidFill>
                <a:srgbClr val="00B0F0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2B1E388-8141-4F67-BB9B-6FDE73408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42" y="680483"/>
            <a:ext cx="3916716" cy="6055771"/>
          </a:xfrm>
          <a:prstGeom prst="rect">
            <a:avLst/>
          </a:prstGeom>
        </p:spPr>
      </p:pic>
      <p:sp>
        <p:nvSpPr>
          <p:cNvPr id="4" name="Vývojový diagram: zakončenie 3">
            <a:extLst>
              <a:ext uri="{FF2B5EF4-FFF2-40B4-BE49-F238E27FC236}">
                <a16:creationId xmlns:a16="http://schemas.microsoft.com/office/drawing/2014/main" id="{BC0BA2CC-5E6C-45E7-9D92-1A574D3732FE}"/>
              </a:ext>
            </a:extLst>
          </p:cNvPr>
          <p:cNvSpPr/>
          <p:nvPr/>
        </p:nvSpPr>
        <p:spPr>
          <a:xfrm>
            <a:off x="154744" y="4924457"/>
            <a:ext cx="2349304" cy="948039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/>
              <a:t>nanizmus</a:t>
            </a:r>
          </a:p>
          <a:p>
            <a:pPr algn="ctr"/>
            <a:r>
              <a:rPr lang="sk-SK" sz="2000" dirty="0"/>
              <a:t>(trpasličí vzrast) </a:t>
            </a:r>
          </a:p>
        </p:txBody>
      </p:sp>
      <p:sp>
        <p:nvSpPr>
          <p:cNvPr id="5" name="Vývojový diagram: zakončenie 4">
            <a:extLst>
              <a:ext uri="{FF2B5EF4-FFF2-40B4-BE49-F238E27FC236}">
                <a16:creationId xmlns:a16="http://schemas.microsoft.com/office/drawing/2014/main" id="{10025E20-6833-4D39-B9D3-96239A77D955}"/>
              </a:ext>
            </a:extLst>
          </p:cNvPr>
          <p:cNvSpPr/>
          <p:nvPr/>
        </p:nvSpPr>
        <p:spPr>
          <a:xfrm>
            <a:off x="6639952" y="1463804"/>
            <a:ext cx="2349304" cy="948039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/>
              <a:t>gigantizmus</a:t>
            </a:r>
          </a:p>
        </p:txBody>
      </p:sp>
    </p:spTree>
    <p:extLst>
      <p:ext uri="{BB962C8B-B14F-4D97-AF65-F5344CB8AC3E}">
        <p14:creationId xmlns:p14="http://schemas.microsoft.com/office/powerpoint/2010/main" val="403673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7583C24D-4933-4744-901C-424711BE0A8A}"/>
              </a:ext>
            </a:extLst>
          </p:cNvPr>
          <p:cNvSpPr txBox="1"/>
          <p:nvPr/>
        </p:nvSpPr>
        <p:spPr>
          <a:xfrm>
            <a:off x="265011" y="121746"/>
            <a:ext cx="744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i="1" dirty="0">
                <a:latin typeface="Avenir Next LT Pro" panose="020B0504020202020204" pitchFamily="34" charset="-18"/>
              </a:rPr>
              <a:t>Porucha tvorby hormónov </a:t>
            </a:r>
            <a:r>
              <a:rPr lang="sk-SK" sz="2000" b="1" i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štítnej žľazy 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sk-SK" sz="2000" dirty="0">
              <a:solidFill>
                <a:srgbClr val="00B0F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4" name="Vývojový diagram: zakončenie 3">
            <a:extLst>
              <a:ext uri="{FF2B5EF4-FFF2-40B4-BE49-F238E27FC236}">
                <a16:creationId xmlns:a16="http://schemas.microsoft.com/office/drawing/2014/main" id="{BC0BA2CC-5E6C-45E7-9D92-1A574D3732FE}"/>
              </a:ext>
            </a:extLst>
          </p:cNvPr>
          <p:cNvSpPr/>
          <p:nvPr/>
        </p:nvSpPr>
        <p:spPr>
          <a:xfrm>
            <a:off x="253218" y="730750"/>
            <a:ext cx="4504312" cy="839339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príznaky poruchy funkcie štítnej žľazy (opuch alebo veľké oči – akoby mali vypadnúť z očných jamiek)</a:t>
            </a:r>
            <a:endParaRPr lang="sk-SK" sz="1400" dirty="0"/>
          </a:p>
        </p:txBody>
      </p:sp>
      <p:sp>
        <p:nvSpPr>
          <p:cNvPr id="5" name="Vývojový diagram: zakončenie 4">
            <a:extLst>
              <a:ext uri="{FF2B5EF4-FFF2-40B4-BE49-F238E27FC236}">
                <a16:creationId xmlns:a16="http://schemas.microsoft.com/office/drawing/2014/main" id="{10025E20-6833-4D39-B9D3-96239A77D955}"/>
              </a:ext>
            </a:extLst>
          </p:cNvPr>
          <p:cNvSpPr/>
          <p:nvPr/>
        </p:nvSpPr>
        <p:spPr>
          <a:xfrm>
            <a:off x="6091312" y="750310"/>
            <a:ext cx="2799470" cy="1349734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na správne fungovanie štítnej žľazy je potrebný </a:t>
            </a:r>
            <a:r>
              <a:rPr lang="sk-SK" b="1" dirty="0"/>
              <a:t>JÓD</a:t>
            </a:r>
            <a:r>
              <a:rPr lang="sk-SK" dirty="0"/>
              <a:t> – preto sa pridáva do kuchynskej soli</a:t>
            </a:r>
          </a:p>
        </p:txBody>
      </p:sp>
      <p:pic>
        <p:nvPicPr>
          <p:cNvPr id="10242" name="Picture 2" descr="Riedelova struma | Vyliec.sk">
            <a:extLst>
              <a:ext uri="{FF2B5EF4-FFF2-40B4-BE49-F238E27FC236}">
                <a16:creationId xmlns:a16="http://schemas.microsoft.com/office/drawing/2014/main" id="{C0AEFE54-5F30-4F1B-A55E-FBB346764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5" y="1631968"/>
            <a:ext cx="4125270" cy="30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truma - Dr Øverbye">
            <a:extLst>
              <a:ext uri="{FF2B5EF4-FFF2-40B4-BE49-F238E27FC236}">
                <a16:creationId xmlns:a16="http://schemas.microsoft.com/office/drawing/2014/main" id="{98D62935-8502-4AC0-B486-31AB678DA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48" y="2680201"/>
            <a:ext cx="2424988" cy="363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7DEA7E7-A794-4253-9E20-4E4801F31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87" y="2680201"/>
            <a:ext cx="2429323" cy="3437721"/>
          </a:xfrm>
          <a:prstGeom prst="rect">
            <a:avLst/>
          </a:prstGeom>
        </p:spPr>
      </p:pic>
      <p:sp>
        <p:nvSpPr>
          <p:cNvPr id="7" name="Vývojový diagram: zakončenie 6">
            <a:extLst>
              <a:ext uri="{FF2B5EF4-FFF2-40B4-BE49-F238E27FC236}">
                <a16:creationId xmlns:a16="http://schemas.microsoft.com/office/drawing/2014/main" id="{8C0AFA45-22E5-41C6-8262-DB59408C77BF}"/>
              </a:ext>
            </a:extLst>
          </p:cNvPr>
          <p:cNvSpPr/>
          <p:nvPr/>
        </p:nvSpPr>
        <p:spPr>
          <a:xfrm>
            <a:off x="6822830" y="3910818"/>
            <a:ext cx="1477107" cy="604911"/>
          </a:xfrm>
          <a:prstGeom prst="flowChartTermina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5241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7583C24D-4933-4744-901C-424711BE0A8A}"/>
              </a:ext>
            </a:extLst>
          </p:cNvPr>
          <p:cNvSpPr txBox="1"/>
          <p:nvPr/>
        </p:nvSpPr>
        <p:spPr>
          <a:xfrm>
            <a:off x="265011" y="121746"/>
            <a:ext cx="744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i="1" dirty="0">
                <a:latin typeface="Avenir Next LT Pro" panose="020B0504020202020204" pitchFamily="34" charset="-18"/>
              </a:rPr>
              <a:t>Porucha tvorby inzulínu - hormónu </a:t>
            </a:r>
            <a:r>
              <a:rPr lang="sk-SK" sz="2000" b="1" i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podžalúdkovej žľazy 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sk-SK" sz="2000" dirty="0">
              <a:solidFill>
                <a:srgbClr val="00B0F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5" name="Vývojový diagram: zakončenie 4">
            <a:extLst>
              <a:ext uri="{FF2B5EF4-FFF2-40B4-BE49-F238E27FC236}">
                <a16:creationId xmlns:a16="http://schemas.microsoft.com/office/drawing/2014/main" id="{10025E20-6833-4D39-B9D3-96239A77D955}"/>
              </a:ext>
            </a:extLst>
          </p:cNvPr>
          <p:cNvSpPr/>
          <p:nvPr/>
        </p:nvSpPr>
        <p:spPr>
          <a:xfrm>
            <a:off x="265011" y="911760"/>
            <a:ext cx="3123027" cy="1349734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dôsledkom nesprávneho fungovania podžalúdkovej žľazy je aj </a:t>
            </a:r>
            <a:r>
              <a:rPr lang="sk-SK" b="1" dirty="0"/>
              <a:t>CUKROVKA (diabetes)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69C4B05-52AF-46CC-943F-78A19AB8F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11" y="3232154"/>
            <a:ext cx="4922945" cy="2813111"/>
          </a:xfrm>
          <a:prstGeom prst="rect">
            <a:avLst/>
          </a:prstGeom>
        </p:spPr>
      </p:pic>
      <p:sp>
        <p:nvSpPr>
          <p:cNvPr id="4" name="Vývojový diagram: zakončenie 3">
            <a:extLst>
              <a:ext uri="{FF2B5EF4-FFF2-40B4-BE49-F238E27FC236}">
                <a16:creationId xmlns:a16="http://schemas.microsoft.com/office/drawing/2014/main" id="{BC0BA2CC-5E6C-45E7-9D92-1A574D3732FE}"/>
              </a:ext>
            </a:extLst>
          </p:cNvPr>
          <p:cNvSpPr/>
          <p:nvPr/>
        </p:nvSpPr>
        <p:spPr>
          <a:xfrm>
            <a:off x="4931863" y="4454073"/>
            <a:ext cx="3947126" cy="172983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hormón </a:t>
            </a:r>
            <a:r>
              <a:rPr lang="sk-SK" b="1" dirty="0"/>
              <a:t>inzulín</a:t>
            </a:r>
            <a:r>
              <a:rPr lang="sk-SK" dirty="0"/>
              <a:t> sa pri </a:t>
            </a:r>
            <a:r>
              <a:rPr lang="sk-SK" b="1" dirty="0"/>
              <a:t>cukrovke </a:t>
            </a:r>
            <a:r>
              <a:rPr lang="sk-SK" dirty="0"/>
              <a:t>často dodáva do tela injekciami</a:t>
            </a:r>
          </a:p>
          <a:p>
            <a:pPr algn="ctr"/>
            <a:r>
              <a:rPr lang="sk-SK" dirty="0"/>
              <a:t> –</a:t>
            </a:r>
          </a:p>
          <a:p>
            <a:pPr algn="ctr"/>
            <a:r>
              <a:rPr lang="sk-SK" dirty="0"/>
              <a:t> inzulín však cukrovku nelieči, len umožňuje lepšie/ľahšie žiť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BA285D4-6564-40D7-8AF5-8F67C6B87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475" y="574563"/>
            <a:ext cx="4252619" cy="2381467"/>
          </a:xfrm>
          <a:prstGeom prst="rect">
            <a:avLst/>
          </a:prstGeom>
        </p:spPr>
      </p:pic>
      <p:sp>
        <p:nvSpPr>
          <p:cNvPr id="12" name="Vývojový diagram: zakončenie 11">
            <a:extLst>
              <a:ext uri="{FF2B5EF4-FFF2-40B4-BE49-F238E27FC236}">
                <a16:creationId xmlns:a16="http://schemas.microsoft.com/office/drawing/2014/main" id="{0E2B7F88-2CAC-4B8C-9408-010EBAA8FDBD}"/>
              </a:ext>
            </a:extLst>
          </p:cNvPr>
          <p:cNvSpPr/>
          <p:nvPr/>
        </p:nvSpPr>
        <p:spPr>
          <a:xfrm>
            <a:off x="5709397" y="2937521"/>
            <a:ext cx="3434603" cy="953284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/>
              <a:t>diabetik musí obmedziť príjem sladkých a múčnych jedál</a:t>
            </a:r>
            <a:endParaRPr lang="sk-SK" sz="1600" b="1" dirty="0"/>
          </a:p>
        </p:txBody>
      </p:sp>
    </p:spTree>
    <p:extLst>
      <p:ext uri="{BB962C8B-B14F-4D97-AF65-F5344CB8AC3E}">
        <p14:creationId xmlns:p14="http://schemas.microsoft.com/office/powerpoint/2010/main" val="3124099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7583C24D-4933-4744-901C-424711BE0A8A}"/>
              </a:ext>
            </a:extLst>
          </p:cNvPr>
          <p:cNvSpPr txBox="1"/>
          <p:nvPr/>
        </p:nvSpPr>
        <p:spPr>
          <a:xfrm>
            <a:off x="205739" y="217352"/>
            <a:ext cx="744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i="1" dirty="0">
                <a:latin typeface="Avenir Next LT Pro" panose="020B0504020202020204" pitchFamily="34" charset="-18"/>
              </a:rPr>
              <a:t>Porucha tvorby kortizolu - hormónu </a:t>
            </a:r>
            <a:r>
              <a:rPr lang="sk-SK" sz="2000" b="1" i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nadobličiek 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sk-SK" sz="2000" dirty="0">
              <a:solidFill>
                <a:srgbClr val="00B0F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4" name="Vývojový diagram: zakončenie 3">
            <a:extLst>
              <a:ext uri="{FF2B5EF4-FFF2-40B4-BE49-F238E27FC236}">
                <a16:creationId xmlns:a16="http://schemas.microsoft.com/office/drawing/2014/main" id="{BC0BA2CC-5E6C-45E7-9D92-1A574D3732FE}"/>
              </a:ext>
            </a:extLst>
          </p:cNvPr>
          <p:cNvSpPr/>
          <p:nvPr/>
        </p:nvSpPr>
        <p:spPr>
          <a:xfrm>
            <a:off x="205740" y="727472"/>
            <a:ext cx="8732520" cy="127177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/>
              <a:t>príznaky </a:t>
            </a:r>
            <a:r>
              <a:rPr lang="sk-SK" sz="2000" b="1" dirty="0"/>
              <a:t>Cushingovej choroby</a:t>
            </a:r>
            <a:r>
              <a:rPr lang="sk-SK" sz="2000" dirty="0"/>
              <a:t>:</a:t>
            </a:r>
          </a:p>
          <a:p>
            <a:r>
              <a:rPr lang="sk-SK" sz="2000" dirty="0"/>
              <a:t> tenká a ľahko zraniteľná koža, strie na koži, obezita v strednej časti tela, tenké nohy a ruky, býčia šija (hromadenie tuku na zadnej časti krku - hrb)</a:t>
            </a:r>
          </a:p>
        </p:txBody>
      </p:sp>
      <p:pic>
        <p:nvPicPr>
          <p:cNvPr id="13314" name="Picture 2" descr="Stresový hormon | CelostniMedicina.cz">
            <a:extLst>
              <a:ext uri="{FF2B5EF4-FFF2-40B4-BE49-F238E27FC236}">
                <a16:creationId xmlns:a16="http://schemas.microsoft.com/office/drawing/2014/main" id="{3D45321C-1727-481D-BB5B-15F103512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6"/>
          <a:stretch/>
        </p:blipFill>
        <p:spPr bwMode="auto">
          <a:xfrm>
            <a:off x="1704761" y="2109252"/>
            <a:ext cx="5457387" cy="428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71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7D1EFAA-7858-42D7-9544-98A552ADF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A54B7AE1-DF6B-40BE-AB2D-A731FE340F60}"/>
              </a:ext>
            </a:extLst>
          </p:cNvPr>
          <p:cNvSpPr txBox="1"/>
          <p:nvPr/>
        </p:nvSpPr>
        <p:spPr>
          <a:xfrm>
            <a:off x="5047500" y="1246924"/>
            <a:ext cx="3609804" cy="3078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4000" b="1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Nabudúce</a:t>
            </a:r>
            <a:r>
              <a:rPr lang="en-US" sz="4000" b="1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r>
              <a:rPr lang="sk-SK" sz="4000" b="1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pokračujeme</a:t>
            </a:r>
            <a:r>
              <a:rPr lang="en-US" sz="4000" b="1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s NERVOVOU </a:t>
            </a:r>
            <a:r>
              <a:rPr lang="sk-SK" sz="4000" b="1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SÚSTAVOU</a:t>
            </a:r>
            <a:r>
              <a:rPr lang="en-US" sz="4000" b="1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000" b="1" dirty="0">
              <a:ln/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Sistema Nervioso central (SNC).">
            <a:extLst>
              <a:ext uri="{FF2B5EF4-FFF2-40B4-BE49-F238E27FC236}">
                <a16:creationId xmlns:a16="http://schemas.microsoft.com/office/drawing/2014/main" id="{39B4D76F-F569-4613-B54D-B2512B6C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99" y="1118908"/>
            <a:ext cx="4096501" cy="409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04961BF-6DD2-4525-8611-2B21957DB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378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F34D2C8-D65B-47C7-91F2-331661DB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0064D8A-32C8-44B3-9941-291A5A21C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811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A6DCC5AE-312C-4A00-A97A-DE9E57AC1529}"/>
              </a:ext>
            </a:extLst>
          </p:cNvPr>
          <p:cNvSpPr txBox="1"/>
          <p:nvPr/>
        </p:nvSpPr>
        <p:spPr>
          <a:xfrm>
            <a:off x="689317" y="462448"/>
            <a:ext cx="620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-18"/>
              </a:rPr>
              <a:t>Riadia</a:t>
            </a:r>
            <a:r>
              <a:rPr lang="sk-SK" sz="2400" dirty="0">
                <a:latin typeface="Avenir Next LT Pro" panose="020B0504020202020204" pitchFamily="34" charset="-18"/>
              </a:rPr>
              <a:t> činnosť všetkých orgánov. 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944D50D1-486B-434B-94D9-2386A4F8E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317" y="2324637"/>
            <a:ext cx="3263705" cy="37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CAB4D3A-34C3-469D-9FFC-B30BF7AAF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0445" y="2227050"/>
            <a:ext cx="1505448" cy="39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B7A5BC17-EC95-44D6-9964-37788AD102EC}"/>
              </a:ext>
            </a:extLst>
          </p:cNvPr>
          <p:cNvSpPr/>
          <p:nvPr/>
        </p:nvSpPr>
        <p:spPr>
          <a:xfrm>
            <a:off x="464234" y="1575584"/>
            <a:ext cx="3573194" cy="468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/>
              <a:t>Hormonálna sústava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0E1713B-C597-49AB-98F4-755AE0FB0056}"/>
              </a:ext>
            </a:extLst>
          </p:cNvPr>
          <p:cNvSpPr/>
          <p:nvPr/>
        </p:nvSpPr>
        <p:spPr>
          <a:xfrm>
            <a:off x="5106572" y="1603718"/>
            <a:ext cx="3573194" cy="468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/>
              <a:t>Nervová sústava</a:t>
            </a:r>
          </a:p>
        </p:txBody>
      </p:sp>
    </p:spTree>
    <p:extLst>
      <p:ext uri="{BB962C8B-B14F-4D97-AF65-F5344CB8AC3E}">
        <p14:creationId xmlns:p14="http://schemas.microsoft.com/office/powerpoint/2010/main" val="312125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491B2B9B-594C-461E-B473-0FC2064E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65" y="3728205"/>
            <a:ext cx="3194830" cy="246586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3DC8B94-28A2-471D-92D0-432670E5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63894"/>
          </a:xfrm>
        </p:spPr>
        <p:txBody>
          <a:bodyPr/>
          <a:lstStyle/>
          <a:p>
            <a:r>
              <a:rPr lang="sk-SK" b="1" dirty="0">
                <a:solidFill>
                  <a:srgbClr val="0070C0"/>
                </a:solidFill>
              </a:rPr>
              <a:t>Hormonálna sústava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A1E4F5-A8BC-4E1C-AA9F-95087A2DA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29" y="1969478"/>
            <a:ext cx="8159261" cy="3899616"/>
          </a:xfrm>
        </p:spPr>
        <p:txBody>
          <a:bodyPr>
            <a:normAutofit/>
          </a:bodyPr>
          <a:lstStyle/>
          <a:p>
            <a:pPr marL="182563" indent="-182563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Avenir Next LT Pro" panose="020B0504020202020204" pitchFamily="34" charset="-18"/>
              </a:rPr>
              <a:t>riadi orgány pomocou chemických látok – </a:t>
            </a:r>
            <a:r>
              <a:rPr lang="sk-SK" sz="2400" b="1" dirty="0">
                <a:solidFill>
                  <a:srgbClr val="0070C0"/>
                </a:solidFill>
                <a:latin typeface="Avenir Next LT Pro" panose="020B0504020202020204" pitchFamily="34" charset="-18"/>
              </a:rPr>
              <a:t>HORMÓNOV</a:t>
            </a:r>
            <a:r>
              <a:rPr lang="sk-SK" sz="2400" dirty="0">
                <a:solidFill>
                  <a:schemeClr val="tx1"/>
                </a:solidFill>
                <a:latin typeface="Avenir Next LT Pro" panose="020B0504020202020204" pitchFamily="34" charset="-18"/>
              </a:rPr>
              <a:t> </a:t>
            </a:r>
          </a:p>
          <a:p>
            <a:pPr marL="182563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Avenir Next LT Pro" panose="020B0504020202020204" pitchFamily="34" charset="-18"/>
              </a:rPr>
              <a:t>hormóny sú vylučované </a:t>
            </a:r>
            <a:r>
              <a:rPr lang="sk-SK" sz="2400" dirty="0">
                <a:solidFill>
                  <a:schemeClr val="accent4">
                    <a:lumMod val="75000"/>
                  </a:schemeClr>
                </a:solidFill>
                <a:latin typeface="Avenir Next LT Pro" panose="020B0504020202020204" pitchFamily="34" charset="-18"/>
              </a:rPr>
              <a:t>žľazami s vnútorným vylučovaním </a:t>
            </a:r>
            <a:r>
              <a:rPr lang="sk-SK" sz="2400" dirty="0">
                <a:solidFill>
                  <a:schemeClr val="tx1"/>
                </a:solidFill>
                <a:latin typeface="Avenir Next LT Pro" panose="020B0504020202020204" pitchFamily="34" charset="-18"/>
              </a:rPr>
              <a:t>do krvi, </a:t>
            </a:r>
            <a:r>
              <a:rPr lang="sk-SK" sz="2400" b="1" dirty="0">
                <a:solidFill>
                  <a:schemeClr val="tx1"/>
                </a:solidFill>
                <a:latin typeface="Avenir Next LT Pro" panose="020B0504020202020204" pitchFamily="34" charset="-18"/>
              </a:rPr>
              <a:t>nie sú </a:t>
            </a:r>
            <a:r>
              <a:rPr lang="sk-SK" sz="2400" dirty="0">
                <a:solidFill>
                  <a:schemeClr val="tx1"/>
                </a:solidFill>
                <a:latin typeface="Avenir Next LT Pro" panose="020B0504020202020204" pitchFamily="34" charset="-18"/>
              </a:rPr>
              <a:t>vôľou ovládané </a:t>
            </a:r>
          </a:p>
        </p:txBody>
      </p:sp>
      <p:sp>
        <p:nvSpPr>
          <p:cNvPr id="4" name="Bublina myšlienky: obláčik 3">
            <a:extLst>
              <a:ext uri="{FF2B5EF4-FFF2-40B4-BE49-F238E27FC236}">
                <a16:creationId xmlns:a16="http://schemas.microsoft.com/office/drawing/2014/main" id="{F5B8594A-00BA-4CD4-A66D-55C6CFAC7C65}"/>
              </a:ext>
            </a:extLst>
          </p:cNvPr>
          <p:cNvSpPr/>
          <p:nvPr/>
        </p:nvSpPr>
        <p:spPr>
          <a:xfrm>
            <a:off x="5400236" y="3961487"/>
            <a:ext cx="3194830" cy="1907606"/>
          </a:xfrm>
          <a:prstGeom prst="cloudCallout">
            <a:avLst>
              <a:gd name="adj1" fmla="val -101616"/>
              <a:gd name="adj2" fmla="val 357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Hormóny sa vylučujú do krvi a krv ich privádza ku orgánu, ktorého činnosť ovplyvňujú.  </a:t>
            </a:r>
          </a:p>
        </p:txBody>
      </p:sp>
    </p:spTree>
    <p:extLst>
      <p:ext uri="{BB962C8B-B14F-4D97-AF65-F5344CB8AC3E}">
        <p14:creationId xmlns:p14="http://schemas.microsoft.com/office/powerpoint/2010/main" val="369019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docrine System Stock Illustration - Download Image Now - iStock">
            <a:extLst>
              <a:ext uri="{FF2B5EF4-FFF2-40B4-BE49-F238E27FC236}">
                <a16:creationId xmlns:a16="http://schemas.microsoft.com/office/drawing/2014/main" id="{4D7BEE23-9345-4092-A17C-332BFE5C6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15"/>
          <a:stretch/>
        </p:blipFill>
        <p:spPr bwMode="auto">
          <a:xfrm>
            <a:off x="1484139" y="1283269"/>
            <a:ext cx="6020973" cy="501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8D1140A5-A14B-4BEE-81ED-908AC8A5391B}"/>
              </a:ext>
            </a:extLst>
          </p:cNvPr>
          <p:cNvSpPr/>
          <p:nvPr/>
        </p:nvSpPr>
        <p:spPr>
          <a:xfrm>
            <a:off x="379826" y="426888"/>
            <a:ext cx="6020973" cy="4685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/>
              <a:t>Žľazy s vnútorným vylučovaním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04BA06C6-EE8B-49E4-8E27-A50A9A38660F}"/>
              </a:ext>
            </a:extLst>
          </p:cNvPr>
          <p:cNvSpPr/>
          <p:nvPr/>
        </p:nvSpPr>
        <p:spPr>
          <a:xfrm>
            <a:off x="147703" y="1463075"/>
            <a:ext cx="1814733" cy="5627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1. podmozgová žľaza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3315CCA4-360A-4450-8E51-AA6031DB84AD}"/>
              </a:ext>
            </a:extLst>
          </p:cNvPr>
          <p:cNvSpPr/>
          <p:nvPr/>
        </p:nvSpPr>
        <p:spPr>
          <a:xfrm>
            <a:off x="6949440" y="1403276"/>
            <a:ext cx="1969478" cy="2813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2. štítna žľaza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C183719E-9CF0-4DD6-AFF3-164F67894C08}"/>
              </a:ext>
            </a:extLst>
          </p:cNvPr>
          <p:cNvSpPr/>
          <p:nvPr/>
        </p:nvSpPr>
        <p:spPr>
          <a:xfrm>
            <a:off x="161771" y="2980574"/>
            <a:ext cx="1814733" cy="7244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3. týmus </a:t>
            </a:r>
          </a:p>
          <a:p>
            <a:pPr algn="ctr"/>
            <a:r>
              <a:rPr lang="sk-SK" dirty="0"/>
              <a:t>(detská žľaza)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CCBC5CF1-3676-4B20-A81F-031E8D544171}"/>
              </a:ext>
            </a:extLst>
          </p:cNvPr>
          <p:cNvSpPr/>
          <p:nvPr/>
        </p:nvSpPr>
        <p:spPr>
          <a:xfrm>
            <a:off x="7026812" y="2952449"/>
            <a:ext cx="1969478" cy="885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4. podžalúdková žľaza</a:t>
            </a:r>
          </a:p>
          <a:p>
            <a:pPr algn="ctr"/>
            <a:r>
              <a:rPr lang="sk-SK" dirty="0"/>
              <a:t> (pankreas)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896D44E9-97B5-4AEE-86CF-7D670C3BA305}"/>
              </a:ext>
            </a:extLst>
          </p:cNvPr>
          <p:cNvSpPr/>
          <p:nvPr/>
        </p:nvSpPr>
        <p:spPr>
          <a:xfrm>
            <a:off x="7104185" y="4608263"/>
            <a:ext cx="1814733" cy="442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5. nadobličky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209C7DAF-9FC0-4DC2-99B2-817958B01F4F}"/>
              </a:ext>
            </a:extLst>
          </p:cNvPr>
          <p:cNvSpPr/>
          <p:nvPr/>
        </p:nvSpPr>
        <p:spPr>
          <a:xfrm>
            <a:off x="147702" y="4622173"/>
            <a:ext cx="1814733" cy="442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6. pohlavné žľazy</a:t>
            </a: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73109C29-6AB3-4FA4-8A4B-4BEEB7565C04}"/>
              </a:ext>
            </a:extLst>
          </p:cNvPr>
          <p:cNvCxnSpPr/>
          <p:nvPr/>
        </p:nvCxnSpPr>
        <p:spPr>
          <a:xfrm flipV="1">
            <a:off x="3193366" y="2152357"/>
            <a:ext cx="1301259" cy="984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9658A484-B231-4724-82E2-EC5783DA6F00}"/>
              </a:ext>
            </a:extLst>
          </p:cNvPr>
          <p:cNvCxnSpPr>
            <a:cxnSpLocks/>
          </p:cNvCxnSpPr>
          <p:nvPr/>
        </p:nvCxnSpPr>
        <p:spPr>
          <a:xfrm flipV="1">
            <a:off x="3193365" y="3119919"/>
            <a:ext cx="1195755" cy="5569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D6FF3470-F48F-4EC7-8518-87042DFA0E42}"/>
              </a:ext>
            </a:extLst>
          </p:cNvPr>
          <p:cNvCxnSpPr>
            <a:cxnSpLocks/>
          </p:cNvCxnSpPr>
          <p:nvPr/>
        </p:nvCxnSpPr>
        <p:spPr>
          <a:xfrm flipH="1">
            <a:off x="4572000" y="2250831"/>
            <a:ext cx="1195754" cy="458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54427052-E021-4343-9CA4-96B420EA541F}"/>
              </a:ext>
            </a:extLst>
          </p:cNvPr>
          <p:cNvCxnSpPr>
            <a:cxnSpLocks/>
          </p:cNvCxnSpPr>
          <p:nvPr/>
        </p:nvCxnSpPr>
        <p:spPr>
          <a:xfrm flipH="1">
            <a:off x="4923692" y="3705037"/>
            <a:ext cx="844062" cy="4369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81142A4A-2E24-4E9E-80C9-AF5D0D9E9DC3}"/>
              </a:ext>
            </a:extLst>
          </p:cNvPr>
          <p:cNvCxnSpPr>
            <a:cxnSpLocks/>
          </p:cNvCxnSpPr>
          <p:nvPr/>
        </p:nvCxnSpPr>
        <p:spPr>
          <a:xfrm flipH="1" flipV="1">
            <a:off x="4923692" y="4420099"/>
            <a:ext cx="1044523" cy="5599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Rovná spojovacia šípka 29">
            <a:extLst>
              <a:ext uri="{FF2B5EF4-FFF2-40B4-BE49-F238E27FC236}">
                <a16:creationId xmlns:a16="http://schemas.microsoft.com/office/drawing/2014/main" id="{58ECFD73-4D2C-43CB-9142-4E2450BB6ADC}"/>
              </a:ext>
            </a:extLst>
          </p:cNvPr>
          <p:cNvCxnSpPr>
            <a:cxnSpLocks/>
          </p:cNvCxnSpPr>
          <p:nvPr/>
        </p:nvCxnSpPr>
        <p:spPr>
          <a:xfrm>
            <a:off x="3193365" y="5261317"/>
            <a:ext cx="1195755" cy="126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Rovná spojovacia šípka 33">
            <a:extLst>
              <a:ext uri="{FF2B5EF4-FFF2-40B4-BE49-F238E27FC236}">
                <a16:creationId xmlns:a16="http://schemas.microsoft.com/office/drawing/2014/main" id="{BE3B2DE4-A01E-4CC3-A12E-29C2C86275A8}"/>
              </a:ext>
            </a:extLst>
          </p:cNvPr>
          <p:cNvCxnSpPr>
            <a:cxnSpLocks/>
          </p:cNvCxnSpPr>
          <p:nvPr/>
        </p:nvCxnSpPr>
        <p:spPr>
          <a:xfrm flipH="1" flipV="1">
            <a:off x="4125355" y="4392628"/>
            <a:ext cx="1888583" cy="5874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21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8626A3C4-5506-4E3D-BB0C-1E74BFB3A7CA}"/>
              </a:ext>
            </a:extLst>
          </p:cNvPr>
          <p:cNvSpPr txBox="1"/>
          <p:nvPr/>
        </p:nvSpPr>
        <p:spPr>
          <a:xfrm>
            <a:off x="351692" y="313272"/>
            <a:ext cx="62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venir Next LT Pro" panose="020B0504020202020204" pitchFamily="34" charset="-18"/>
              </a:rPr>
              <a:t>1. </a:t>
            </a:r>
            <a:r>
              <a:rPr lang="sk-SK" sz="3200" b="1" dirty="0">
                <a:solidFill>
                  <a:srgbClr val="00B0F0"/>
                </a:solidFill>
                <a:latin typeface="Avenir Next LT Pro" panose="020B0504020202020204" pitchFamily="34" charset="-18"/>
              </a:rPr>
              <a:t>PODMOZGOVÁ žľaza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E258F26-74C4-4CC3-8849-1659E1B935F6}"/>
              </a:ext>
            </a:extLst>
          </p:cNvPr>
          <p:cNvSpPr txBox="1"/>
          <p:nvPr/>
        </p:nvSpPr>
        <p:spPr>
          <a:xfrm>
            <a:off x="689317" y="1205691"/>
            <a:ext cx="5261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Avenir Next LT Pro" panose="020B0504020202020204" pitchFamily="34" charset="-18"/>
              </a:rPr>
              <a:t>jej hormóny 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podporujú rast </a:t>
            </a:r>
            <a:r>
              <a:rPr lang="sk-SK" sz="2400" dirty="0">
                <a:latin typeface="Avenir Next LT Pro" panose="020B0504020202020204" pitchFamily="34" charset="-18"/>
              </a:rPr>
              <a:t>tela</a:t>
            </a:r>
            <a:endParaRPr lang="sk-SK" sz="2400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Avenir Next LT Pro" panose="020B0504020202020204" pitchFamily="34" charset="-18"/>
              </a:rPr>
              <a:t>riadia činnosť iných žliaz </a:t>
            </a:r>
          </a:p>
          <a:p>
            <a:pPr marL="450850"/>
            <a:r>
              <a:rPr lang="sk-SK" sz="2400" dirty="0">
                <a:latin typeface="Avenir Next LT Pro" panose="020B0504020202020204" pitchFamily="34" charset="-18"/>
              </a:rPr>
              <a:t>s vnútorným vylučovaním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0707E70-F64E-437D-9AF0-F5C9DCA39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503" y="1639874"/>
            <a:ext cx="3905468" cy="3593308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467DE77A-6C93-4968-9522-619EA291F460}"/>
              </a:ext>
            </a:extLst>
          </p:cNvPr>
          <p:cNvGrpSpPr/>
          <p:nvPr/>
        </p:nvGrpSpPr>
        <p:grpSpPr>
          <a:xfrm>
            <a:off x="436097" y="2775351"/>
            <a:ext cx="4276577" cy="3246252"/>
            <a:chOff x="4754881" y="2834641"/>
            <a:chExt cx="4276577" cy="3246252"/>
          </a:xfrm>
        </p:grpSpPr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E747C84F-B39D-4606-80D7-570D851F9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4881" y="2980375"/>
              <a:ext cx="4276577" cy="3100518"/>
            </a:xfrm>
            <a:prstGeom prst="rect">
              <a:avLst/>
            </a:prstGeom>
          </p:spPr>
        </p:pic>
        <p:sp>
          <p:nvSpPr>
            <p:cNvPr id="7" name="Bublina reči: oválna 6">
              <a:extLst>
                <a:ext uri="{FF2B5EF4-FFF2-40B4-BE49-F238E27FC236}">
                  <a16:creationId xmlns:a16="http://schemas.microsoft.com/office/drawing/2014/main" id="{35B19B9B-D8C9-40CF-8836-B2A3DEC32BB2}"/>
                </a:ext>
              </a:extLst>
            </p:cNvPr>
            <p:cNvSpPr/>
            <p:nvPr/>
          </p:nvSpPr>
          <p:spPr>
            <a:xfrm>
              <a:off x="4754881" y="2834641"/>
              <a:ext cx="1561513" cy="1569660"/>
            </a:xfrm>
            <a:prstGeom prst="wedgeEllipseCallout">
              <a:avLst>
                <a:gd name="adj1" fmla="val 47406"/>
                <a:gd name="adj2" fmla="val 5530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k-SK" sz="1400" dirty="0"/>
                <a:t>Wow, Lujza! Ako pekne si už vyrástla!</a:t>
              </a:r>
            </a:p>
          </p:txBody>
        </p:sp>
      </p:grpSp>
      <p:sp>
        <p:nvSpPr>
          <p:cNvPr id="9" name="Obdĺžnik 8">
            <a:extLst>
              <a:ext uri="{FF2B5EF4-FFF2-40B4-BE49-F238E27FC236}">
                <a16:creationId xmlns:a16="http://schemas.microsoft.com/office/drawing/2014/main" id="{6BA486E5-A962-4543-9DC0-08CC3A4A7E41}"/>
              </a:ext>
            </a:extLst>
          </p:cNvPr>
          <p:cNvSpPr/>
          <p:nvPr/>
        </p:nvSpPr>
        <p:spPr>
          <a:xfrm>
            <a:off x="7950614" y="4104631"/>
            <a:ext cx="1148816" cy="7334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/>
              <a:t>podmozgová žľaza</a:t>
            </a:r>
          </a:p>
        </p:txBody>
      </p:sp>
    </p:spTree>
    <p:extLst>
      <p:ext uri="{BB962C8B-B14F-4D97-AF65-F5344CB8AC3E}">
        <p14:creationId xmlns:p14="http://schemas.microsoft.com/office/powerpoint/2010/main" val="318225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Štítna žľaza - Modrý koník">
            <a:extLst>
              <a:ext uri="{FF2B5EF4-FFF2-40B4-BE49-F238E27FC236}">
                <a16:creationId xmlns:a16="http://schemas.microsoft.com/office/drawing/2014/main" id="{3E48985D-CD8F-4F1A-946F-630A5DB12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959"/>
          <a:stretch/>
        </p:blipFill>
        <p:spPr bwMode="auto">
          <a:xfrm flipH="1">
            <a:off x="936295" y="2539407"/>
            <a:ext cx="3385469" cy="33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8626A3C4-5506-4E3D-BB0C-1E74BFB3A7CA}"/>
              </a:ext>
            </a:extLst>
          </p:cNvPr>
          <p:cNvSpPr txBox="1"/>
          <p:nvPr/>
        </p:nvSpPr>
        <p:spPr>
          <a:xfrm>
            <a:off x="351692" y="313272"/>
            <a:ext cx="62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venir Next LT Pro" panose="020B0504020202020204" pitchFamily="34" charset="-18"/>
              </a:rPr>
              <a:t>2. </a:t>
            </a:r>
            <a:r>
              <a:rPr lang="sk-SK" sz="3200" b="1" dirty="0">
                <a:solidFill>
                  <a:srgbClr val="00B0F0"/>
                </a:solidFill>
                <a:latin typeface="Avenir Next LT Pro" panose="020B0504020202020204" pitchFamily="34" charset="-18"/>
              </a:rPr>
              <a:t>ŠTÍTNA žľaza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E258F26-74C4-4CC3-8849-1659E1B935F6}"/>
              </a:ext>
            </a:extLst>
          </p:cNvPr>
          <p:cNvSpPr txBox="1"/>
          <p:nvPr/>
        </p:nvSpPr>
        <p:spPr>
          <a:xfrm>
            <a:off x="689317" y="1205691"/>
            <a:ext cx="651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Avenir Next LT Pro" panose="020B0504020202020204" pitchFamily="34" charset="-18"/>
              </a:rPr>
              <a:t>riadi 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telesný a duševný vývin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6BA486E5-A962-4543-9DC0-08CC3A4A7E41}"/>
              </a:ext>
            </a:extLst>
          </p:cNvPr>
          <p:cNvSpPr/>
          <p:nvPr/>
        </p:nvSpPr>
        <p:spPr>
          <a:xfrm>
            <a:off x="0" y="3666003"/>
            <a:ext cx="1577885" cy="504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/>
              <a:t>uložená na krku pod štítnou chrupkou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1F94D66E-AA0C-47BE-9FAE-F3C69B21F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31729"/>
            <a:ext cx="4238551" cy="2035576"/>
          </a:xfrm>
          <a:prstGeom prst="rect">
            <a:avLst/>
          </a:prstGeom>
        </p:spPr>
      </p:pic>
      <p:sp>
        <p:nvSpPr>
          <p:cNvPr id="11" name="Bublina reči: oválna 10">
            <a:extLst>
              <a:ext uri="{FF2B5EF4-FFF2-40B4-BE49-F238E27FC236}">
                <a16:creationId xmlns:a16="http://schemas.microsoft.com/office/drawing/2014/main" id="{169A6BF2-2D07-40D8-A17F-BA5965A254AC}"/>
              </a:ext>
            </a:extLst>
          </p:cNvPr>
          <p:cNvSpPr/>
          <p:nvPr/>
        </p:nvSpPr>
        <p:spPr>
          <a:xfrm>
            <a:off x="6250785" y="2539407"/>
            <a:ext cx="2152357" cy="1014150"/>
          </a:xfrm>
          <a:prstGeom prst="wedgeEllipseCallout">
            <a:avLst>
              <a:gd name="adj1" fmla="val -38638"/>
              <a:gd name="adj2" fmla="val 1199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/>
              <a:t>Keď je šťastná Tvoja štítna žľaza, aj Ty si šťastný.</a:t>
            </a:r>
          </a:p>
        </p:txBody>
      </p:sp>
    </p:spTree>
    <p:extLst>
      <p:ext uri="{BB962C8B-B14F-4D97-AF65-F5344CB8AC3E}">
        <p14:creationId xmlns:p14="http://schemas.microsoft.com/office/powerpoint/2010/main" val="7258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8626A3C4-5506-4E3D-BB0C-1E74BFB3A7CA}"/>
              </a:ext>
            </a:extLst>
          </p:cNvPr>
          <p:cNvSpPr txBox="1"/>
          <p:nvPr/>
        </p:nvSpPr>
        <p:spPr>
          <a:xfrm>
            <a:off x="351692" y="313272"/>
            <a:ext cx="62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venir Next LT Pro" panose="020B0504020202020204" pitchFamily="34" charset="-18"/>
              </a:rPr>
              <a:t>3. </a:t>
            </a:r>
            <a:r>
              <a:rPr lang="sk-SK" sz="3200" b="1" dirty="0">
                <a:solidFill>
                  <a:srgbClr val="00B0F0"/>
                </a:solidFill>
                <a:latin typeface="Avenir Next LT Pro" panose="020B0504020202020204" pitchFamily="34" charset="-18"/>
              </a:rPr>
              <a:t>DETSKÁ žľaza (týmus)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E258F26-74C4-4CC3-8849-1659E1B935F6}"/>
              </a:ext>
            </a:extLst>
          </p:cNvPr>
          <p:cNvSpPr txBox="1"/>
          <p:nvPr/>
        </p:nvSpPr>
        <p:spPr>
          <a:xfrm>
            <a:off x="574471" y="1219513"/>
            <a:ext cx="675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Avenir Next LT Pro" panose="020B0504020202020204" pitchFamily="34" charset="-18"/>
              </a:rPr>
              <a:t>ovplyvňuje 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obranyschopnosť </a:t>
            </a:r>
            <a:r>
              <a:rPr lang="sk-SK" sz="2400" dirty="0">
                <a:latin typeface="Avenir Next LT Pro" panose="020B0504020202020204" pitchFamily="34" charset="-18"/>
              </a:rPr>
              <a:t>organizmu</a:t>
            </a:r>
          </a:p>
        </p:txBody>
      </p:sp>
      <p:pic>
        <p:nvPicPr>
          <p:cNvPr id="6148" name="Picture 4" descr="Thymus Gland – All Glands on Deck! | Deck, Marine life, Best ...">
            <a:extLst>
              <a:ext uri="{FF2B5EF4-FFF2-40B4-BE49-F238E27FC236}">
                <a16:creationId xmlns:a16="http://schemas.microsoft.com/office/drawing/2014/main" id="{E2ABB501-274A-45C9-B685-14695EE7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90" y="3130635"/>
            <a:ext cx="2912012" cy="22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51CF59C-ADDB-4B6C-9EFF-D367053B6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81" y="2943510"/>
            <a:ext cx="4317630" cy="3022341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6BA486E5-A962-4543-9DC0-08CC3A4A7E41}"/>
              </a:ext>
            </a:extLst>
          </p:cNvPr>
          <p:cNvSpPr/>
          <p:nvPr/>
        </p:nvSpPr>
        <p:spPr>
          <a:xfrm>
            <a:off x="70338" y="3429000"/>
            <a:ext cx="1577885" cy="504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/>
              <a:t>uložená v hrudníku pred priedušnicou</a:t>
            </a:r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8D9E60E7-831D-47BF-8CEB-481707137389}"/>
              </a:ext>
            </a:extLst>
          </p:cNvPr>
          <p:cNvCxnSpPr>
            <a:stCxn id="9" idx="2"/>
          </p:cNvCxnSpPr>
          <p:nvPr/>
        </p:nvCxnSpPr>
        <p:spPr>
          <a:xfrm>
            <a:off x="859281" y="3933544"/>
            <a:ext cx="2158815" cy="7853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94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cientists discover molecule that destroys pancreatic cancer cells ...">
            <a:extLst>
              <a:ext uri="{FF2B5EF4-FFF2-40B4-BE49-F238E27FC236}">
                <a16:creationId xmlns:a16="http://schemas.microsoft.com/office/drawing/2014/main" id="{8B04F8C6-E4A4-494A-BECF-2A557C3A8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6832"/>
          <a:stretch/>
        </p:blipFill>
        <p:spPr bwMode="auto">
          <a:xfrm>
            <a:off x="1350683" y="3356861"/>
            <a:ext cx="3420351" cy="29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8626A3C4-5506-4E3D-BB0C-1E74BFB3A7CA}"/>
              </a:ext>
            </a:extLst>
          </p:cNvPr>
          <p:cNvSpPr txBox="1"/>
          <p:nvPr/>
        </p:nvSpPr>
        <p:spPr>
          <a:xfrm>
            <a:off x="351691" y="313272"/>
            <a:ext cx="744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venir Next LT Pro" panose="020B0504020202020204" pitchFamily="34" charset="-18"/>
              </a:rPr>
              <a:t>4. </a:t>
            </a:r>
            <a:r>
              <a:rPr lang="sk-SK" sz="3200" b="1" dirty="0">
                <a:solidFill>
                  <a:srgbClr val="00B0F0"/>
                </a:solidFill>
                <a:latin typeface="Avenir Next LT Pro" panose="020B0504020202020204" pitchFamily="34" charset="-18"/>
              </a:rPr>
              <a:t>PODŽALÚDKOVÁ žľaza (pankreas)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E258F26-74C4-4CC3-8849-1659E1B935F6}"/>
              </a:ext>
            </a:extLst>
          </p:cNvPr>
          <p:cNvSpPr txBox="1"/>
          <p:nvPr/>
        </p:nvSpPr>
        <p:spPr>
          <a:xfrm>
            <a:off x="574470" y="1219513"/>
            <a:ext cx="8203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Avenir Next LT Pro" panose="020B0504020202020204" pitchFamily="34" charset="-18"/>
              </a:rPr>
              <a:t>ovplyvňuje 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množstvo cukru v krvi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400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1600" i="1" dirty="0">
                <a:latin typeface="Avenir Next LT Pro" panose="020B0504020202020204" pitchFamily="34" charset="-18"/>
              </a:rPr>
              <a:t>tvorí sa tu hormón - </a:t>
            </a:r>
            <a:r>
              <a:rPr lang="sk-SK" sz="1600" b="1" i="1" dirty="0">
                <a:latin typeface="Avenir Next LT Pro" panose="020B0504020202020204" pitchFamily="34" charset="-18"/>
              </a:rPr>
              <a:t>inzulín</a:t>
            </a:r>
            <a:r>
              <a:rPr lang="sk-SK" sz="1600" i="1" dirty="0">
                <a:latin typeface="Avenir Next LT Pro" panose="020B0504020202020204" pitchFamily="34" charset="-18"/>
              </a:rPr>
              <a:t> – zabezpečuje presun cukru z krvi do buniek, kde sa premieňa na energiu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1600" i="1" dirty="0">
                <a:latin typeface="Avenir Next LT Pro" panose="020B0504020202020204" pitchFamily="34" charset="-18"/>
              </a:rPr>
              <a:t>ak sa nevylúči dosť inzulínu, zvyšuje sa množstvo cukru v krvi – vzniká </a:t>
            </a:r>
            <a:r>
              <a:rPr lang="sk-SK" sz="1600" b="1" i="1" dirty="0">
                <a:latin typeface="Avenir Next LT Pro" panose="020B0504020202020204" pitchFamily="34" charset="-18"/>
              </a:rPr>
              <a:t>CUKROVKA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6BA486E5-A962-4543-9DC0-08CC3A4A7E41}"/>
              </a:ext>
            </a:extLst>
          </p:cNvPr>
          <p:cNvSpPr/>
          <p:nvPr/>
        </p:nvSpPr>
        <p:spPr>
          <a:xfrm>
            <a:off x="70338" y="3429000"/>
            <a:ext cx="1577885" cy="504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/>
              <a:t>uložená pod žalúdkom</a:t>
            </a:r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8D9E60E7-831D-47BF-8CEB-48170713738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59281" y="3933544"/>
            <a:ext cx="1976710" cy="8431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174" name="Picture 6" descr="Strong Healthy Pancreas Cartoon Character Isolated On White ...">
            <a:extLst>
              <a:ext uri="{FF2B5EF4-FFF2-40B4-BE49-F238E27FC236}">
                <a16:creationId xmlns:a16="http://schemas.microsoft.com/office/drawing/2014/main" id="{B5009AF2-C244-4FD0-82DD-6F7D76DCD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 t="20452" r="12273" b="32102"/>
          <a:stretch/>
        </p:blipFill>
        <p:spPr bwMode="auto">
          <a:xfrm>
            <a:off x="5736161" y="4355113"/>
            <a:ext cx="2548558" cy="17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ublina reči: oválna 15">
            <a:extLst>
              <a:ext uri="{FF2B5EF4-FFF2-40B4-BE49-F238E27FC236}">
                <a16:creationId xmlns:a16="http://schemas.microsoft.com/office/drawing/2014/main" id="{C3F73424-1007-4116-9640-0C51189FBA39}"/>
              </a:ext>
            </a:extLst>
          </p:cNvPr>
          <p:cNvSpPr/>
          <p:nvPr/>
        </p:nvSpPr>
        <p:spPr>
          <a:xfrm>
            <a:off x="6417173" y="3035394"/>
            <a:ext cx="2548558" cy="1086439"/>
          </a:xfrm>
          <a:prstGeom prst="wedgeEllipseCallout">
            <a:avLst>
              <a:gd name="adj1" fmla="val -28633"/>
              <a:gd name="adj2" fmla="val 10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/>
              <a:t>Spomeň si, že podžalúdková žľaza vylučovala aj tráviace enzýmy do tenkého čreva. </a:t>
            </a:r>
          </a:p>
        </p:txBody>
      </p:sp>
    </p:spTree>
    <p:extLst>
      <p:ext uri="{BB962C8B-B14F-4D97-AF65-F5344CB8AC3E}">
        <p14:creationId xmlns:p14="http://schemas.microsoft.com/office/powerpoint/2010/main" val="121674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8626A3C4-5506-4E3D-BB0C-1E74BFB3A7CA}"/>
              </a:ext>
            </a:extLst>
          </p:cNvPr>
          <p:cNvSpPr txBox="1"/>
          <p:nvPr/>
        </p:nvSpPr>
        <p:spPr>
          <a:xfrm>
            <a:off x="351691" y="313272"/>
            <a:ext cx="744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Avenir Next LT Pro" panose="020B0504020202020204" pitchFamily="34" charset="-18"/>
              </a:rPr>
              <a:t>5. </a:t>
            </a:r>
            <a:r>
              <a:rPr lang="sk-SK" sz="3200" b="1" dirty="0">
                <a:solidFill>
                  <a:srgbClr val="00B0F0"/>
                </a:solidFill>
                <a:latin typeface="Avenir Next LT Pro" panose="020B0504020202020204" pitchFamily="34" charset="-18"/>
              </a:rPr>
              <a:t>NADOBLIČKY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E258F26-74C4-4CC3-8849-1659E1B935F6}"/>
              </a:ext>
            </a:extLst>
          </p:cNvPr>
          <p:cNvSpPr txBox="1"/>
          <p:nvPr/>
        </p:nvSpPr>
        <p:spPr>
          <a:xfrm>
            <a:off x="574470" y="1219513"/>
            <a:ext cx="7444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Avenir Next LT Pro" panose="020B0504020202020204" pitchFamily="34" charset="-18"/>
              </a:rPr>
              <a:t>ovplyvňujú 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hospodárenie s vodou </a:t>
            </a:r>
            <a:r>
              <a:rPr lang="sk-SK" sz="2400" dirty="0">
                <a:latin typeface="Avenir Next LT Pro" panose="020B0504020202020204" pitchFamily="34" charset="-18"/>
              </a:rPr>
              <a:t>v tele a umožňujú prekonávanie</a:t>
            </a:r>
            <a:r>
              <a:rPr lang="sk-SK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 stresu, záťaže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400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8194" name="Picture 2" descr="Addisonova choroba | Zdravotéka">
            <a:extLst>
              <a:ext uri="{FF2B5EF4-FFF2-40B4-BE49-F238E27FC236}">
                <a16:creationId xmlns:a16="http://schemas.microsoft.com/office/drawing/2014/main" id="{1795A5A3-142F-4FE8-B791-9CC5581B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1" y="2419842"/>
            <a:ext cx="4790064" cy="359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drenal Glands – What a Rush! | I Heart Guts">
            <a:extLst>
              <a:ext uri="{FF2B5EF4-FFF2-40B4-BE49-F238E27FC236}">
                <a16:creationId xmlns:a16="http://schemas.microsoft.com/office/drawing/2014/main" id="{02832014-00DE-4287-8168-3E35B510B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555" y="3809195"/>
            <a:ext cx="32289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ublina reči: oválna 15">
            <a:extLst>
              <a:ext uri="{FF2B5EF4-FFF2-40B4-BE49-F238E27FC236}">
                <a16:creationId xmlns:a16="http://schemas.microsoft.com/office/drawing/2014/main" id="{C3F73424-1007-4116-9640-0C51189FBA39}"/>
              </a:ext>
            </a:extLst>
          </p:cNvPr>
          <p:cNvSpPr/>
          <p:nvPr/>
        </p:nvSpPr>
        <p:spPr>
          <a:xfrm>
            <a:off x="6499274" y="2588455"/>
            <a:ext cx="2570779" cy="1069283"/>
          </a:xfrm>
          <a:prstGeom prst="wedgeEllipseCallout">
            <a:avLst>
              <a:gd name="adj1" fmla="val -28633"/>
              <a:gd name="adj2" fmla="val 10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/>
              <a:t>Nadobličky vylučujú aj adrenalín, ktorý sa uvoľňuje napr. aj na kolotoči.</a:t>
            </a:r>
          </a:p>
        </p:txBody>
      </p:sp>
    </p:spTree>
    <p:extLst>
      <p:ext uri="{BB962C8B-B14F-4D97-AF65-F5344CB8AC3E}">
        <p14:creationId xmlns:p14="http://schemas.microsoft.com/office/powerpoint/2010/main" val="14737979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Vlastné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496"/>
      </a:accent1>
      <a:accent2>
        <a:srgbClr val="85C0FB"/>
      </a:accent2>
      <a:accent3>
        <a:srgbClr val="92D050"/>
      </a:accent3>
      <a:accent4>
        <a:srgbClr val="FB4747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461</Words>
  <Application>Microsoft Office PowerPoint</Application>
  <PresentationFormat>Prezentácia na obrazovke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Avenir Next LT Pro</vt:lpstr>
      <vt:lpstr>Calibri</vt:lpstr>
      <vt:lpstr>Calibri Light</vt:lpstr>
      <vt:lpstr>Retrospektíva</vt:lpstr>
      <vt:lpstr>Regulačné (riadiace) sústavy</vt:lpstr>
      <vt:lpstr>Prezentácia programu PowerPoint</vt:lpstr>
      <vt:lpstr>Hormonálna sústava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Regulačné (riadiace) sústavy</dc:title>
  <dc:creator>Patrícia Kaclíková</dc:creator>
  <cp:lastModifiedBy>Ladislav Fodor</cp:lastModifiedBy>
  <cp:revision>2</cp:revision>
  <dcterms:created xsi:type="dcterms:W3CDTF">2020-04-13T12:03:07Z</dcterms:created>
  <dcterms:modified xsi:type="dcterms:W3CDTF">2020-04-26T20:13:53Z</dcterms:modified>
</cp:coreProperties>
</file>