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68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62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39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06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39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10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4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03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900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222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211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08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637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184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08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86D8-DA1A-41DA-A273-D332AD50126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4C85EB0-9D05-4A1B-86FD-F14DC1D37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16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0lNgMef0h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5DD14-B35A-4840-84FA-984FD7075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Poškodenia a ochrana obehovej sústavy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65DE828-8E16-4D9F-BC16-71FFB92239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477">
            <a:off x="1145651" y="830574"/>
            <a:ext cx="3703638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9171E5B-FD9C-4736-AF94-8DCAAC3EA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25" y="4302511"/>
            <a:ext cx="4637483" cy="242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D158E3D-52DA-4103-9C97-63DF01999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7">
            <a:off x="6162780" y="434874"/>
            <a:ext cx="3938730" cy="235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81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47E29-06B2-45C0-93E4-F5B4E9F3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03" y="283509"/>
            <a:ext cx="3736378" cy="723881"/>
          </a:xfrm>
        </p:spPr>
        <p:txBody>
          <a:bodyPr>
            <a:noAutofit/>
          </a:bodyPr>
          <a:lstStyle/>
          <a:p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Kŕčové žily</a:t>
            </a:r>
          </a:p>
        </p:txBody>
      </p:sp>
      <p:pic>
        <p:nvPicPr>
          <p:cNvPr id="9" name="Zástupný objekt pre obsah 4">
            <a:extLst>
              <a:ext uri="{FF2B5EF4-FFF2-40B4-BE49-F238E27FC236}">
                <a16:creationId xmlns:a16="http://schemas.microsoft.com/office/drawing/2014/main" id="{E65DE828-8E16-4D9F-BC16-71FFB9223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40" y="3118932"/>
            <a:ext cx="3953669" cy="280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E299871-9A91-495C-BEF3-1DBDFE00DE06}"/>
              </a:ext>
            </a:extLst>
          </p:cNvPr>
          <p:cNvSpPr txBox="1"/>
          <p:nvPr/>
        </p:nvSpPr>
        <p:spPr>
          <a:xfrm>
            <a:off x="446633" y="827290"/>
            <a:ext cx="11458575" cy="188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kŕčové žily = </a:t>
            </a:r>
            <a:r>
              <a:rPr lang="sk-SK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varixy</a:t>
            </a: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sú rozšírené žily na dolných končatinách, pričom ich vznik je podmienený viacerými faktormi: 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dedičnosťou, nadváhou, dlhodobým státím, či naopak sedením</a:t>
            </a:r>
          </a:p>
        </p:txBody>
      </p:sp>
      <p:pic>
        <p:nvPicPr>
          <p:cNvPr id="1026" name="Picture 2" descr="Výsledok vyhľadávania obrázkov pre dopyt krcové ž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53" y="3559238"/>
            <a:ext cx="3815705" cy="280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5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02264-AF61-47C9-BF68-84D2EF9F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49" y="300448"/>
            <a:ext cx="4915567" cy="815430"/>
          </a:xfrm>
        </p:spPr>
        <p:txBody>
          <a:bodyPr>
            <a:noAutofit/>
          </a:bodyPr>
          <a:lstStyle/>
          <a:p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Mozgová mŕtvica (mozgový infarkt)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D7258A9B-409E-4289-875A-292ABDD17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339">
            <a:off x="818383" y="3517421"/>
            <a:ext cx="4935177" cy="276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A14594A-CF9B-48A5-BF1B-0BD36154E08A}"/>
              </a:ext>
            </a:extLst>
          </p:cNvPr>
          <p:cNvSpPr txBox="1"/>
          <p:nvPr/>
        </p:nvSpPr>
        <p:spPr>
          <a:xfrm>
            <a:off x="294468" y="1193455"/>
            <a:ext cx="8267642" cy="1426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dirty="0">
                <a:latin typeface="Comic Sans MS" panose="030F0702030302020204" pitchFamily="66" charset="0"/>
              </a:rPr>
              <a:t>- ide o stav, kedy krvná zrazenina v cieve zablokuje prívod krvi do mozgu, alebo sa poškodená cieva tak zúži, že praskne a krv sa začne do mozgu vylievať</a:t>
            </a:r>
          </a:p>
        </p:txBody>
      </p:sp>
      <p:pic>
        <p:nvPicPr>
          <p:cNvPr id="1026" name="Picture 2" descr="Výsledok vyhľadávania obrázkov pre dopyt mozgová mrtv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9" y="2932908"/>
            <a:ext cx="4859338" cy="253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4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14B99-D86D-417B-B359-23E0FAB8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7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Srdcový infarkt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7B3B8DF-62B3-4331-A6D6-9150C8A3A291}"/>
              </a:ext>
            </a:extLst>
          </p:cNvPr>
          <p:cNvSpPr txBox="1"/>
          <p:nvPr/>
        </p:nvSpPr>
        <p:spPr>
          <a:xfrm>
            <a:off x="436570" y="1115878"/>
            <a:ext cx="11140663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>- infarkt srdca, lekárskou terminológiou nazývaný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infarkt myokardu </a:t>
            </a:r>
            <a:r>
              <a:rPr lang="sk-SK" sz="2000" b="1" dirty="0">
                <a:latin typeface="Comic Sans MS" panose="030F0702030302020204" pitchFamily="66" charset="0"/>
              </a:rPr>
              <a:t>vzniká na základe zastavenia prietoku krvi koronárnymi cievami, takisto môže dôjsť k pretrhnutiu cievy 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BB0568F6-5016-44EC-B477-47A43E7E0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03">
            <a:off x="956831" y="2800029"/>
            <a:ext cx="4612106" cy="30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Výsledok vyhľadávania obrázkov pre dopyt srdcový infar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30" y="2371885"/>
            <a:ext cx="2773606" cy="411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2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0405C-74CB-4D03-9FA6-14399B20F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14" y="287635"/>
            <a:ext cx="3760202" cy="750752"/>
          </a:xfrm>
        </p:spPr>
        <p:txBody>
          <a:bodyPr>
            <a:normAutofit/>
          </a:bodyPr>
          <a:lstStyle/>
          <a:p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Prvá pomoc pri krvácaní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5A9CA7CC-BF9E-4BE4-AD37-342ADCE71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19" y="2851626"/>
            <a:ext cx="4572000" cy="249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Výsledok vyhľadávania obrázkov pre dopyt prvá pomoc pri krváca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85" y="291238"/>
            <a:ext cx="4476750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ok vyhľadávania obrázkov pre dopyt prvá pomoc pri krváca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371">
            <a:off x="594979" y="1195864"/>
            <a:ext cx="4688679" cy="262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ok vyhľadávania obrázkov pre dopyt prvá pomoc pri krvácan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703">
            <a:off x="1798395" y="4485804"/>
            <a:ext cx="4571408" cy="195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2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0lNgMef0h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6698" y="1104738"/>
            <a:ext cx="8561094" cy="48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0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BAECA653-35B4-463B-BD9A-1CBD994DC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40" y="466755"/>
            <a:ext cx="6038707" cy="606078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29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00602-6673-4A68-B6CE-DA1F72EE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75" y="482608"/>
            <a:ext cx="6550555" cy="10536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Starostlivosť o obehovú sústavu a jej význam</a:t>
            </a:r>
            <a:b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Výsledok vyhľadávania obrázkov pre dopyt b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451">
            <a:off x="6140346" y="1753715"/>
            <a:ext cx="5599188" cy="315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cviče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416">
            <a:off x="295060" y="2758697"/>
            <a:ext cx="5304426" cy="265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0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ko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081">
            <a:off x="956442" y="3222076"/>
            <a:ext cx="4755972" cy="267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vstrebava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696">
            <a:off x="6287442" y="3590873"/>
            <a:ext cx="4423116" cy="292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ok vyhľadávania obrázkov pre dopyt plucne mechuri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48">
            <a:off x="8194128" y="310194"/>
            <a:ext cx="3372326" cy="290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56321" y="470758"/>
            <a:ext cx="8769162" cy="212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b="1" dirty="0">
                <a:solidFill>
                  <a:srgbClr val="FF0000"/>
                </a:solidFill>
                <a:latin typeface="Comic Sans MS" panose="030F0702030302020204" pitchFamily="66" charset="0"/>
              </a:rPr>
              <a:t>Obehová sústava súvisí so sústavami:</a:t>
            </a:r>
          </a:p>
          <a:p>
            <a:pPr algn="just">
              <a:lnSpc>
                <a:spcPct val="150000"/>
              </a:lnSpc>
            </a:pPr>
            <a:r>
              <a:rPr lang="sk-SK" b="1" dirty="0">
                <a:latin typeface="Comic Sans MS" panose="030F0702030302020204" pitchFamily="66" charset="0"/>
              </a:rPr>
              <a:t>- </a:t>
            </a:r>
            <a:r>
              <a:rPr lang="sk-SK" b="1" dirty="0">
                <a:solidFill>
                  <a:srgbClr val="FF0000"/>
                </a:solidFill>
                <a:latin typeface="Comic Sans MS" panose="030F0702030302020204" pitchFamily="66" charset="0"/>
              </a:rPr>
              <a:t>opornou</a:t>
            </a:r>
            <a:r>
              <a:rPr lang="sk-SK" b="1" dirty="0">
                <a:latin typeface="Comic Sans MS" panose="030F0702030302020204" pitchFamily="66" charset="0"/>
              </a:rPr>
              <a:t> – vznik červených krviniek v kostnej dreni</a:t>
            </a:r>
          </a:p>
          <a:p>
            <a:pPr algn="just">
              <a:lnSpc>
                <a:spcPct val="150000"/>
              </a:lnSpc>
            </a:pPr>
            <a:r>
              <a:rPr lang="sk-SK" b="1" dirty="0">
                <a:latin typeface="Comic Sans MS" panose="030F0702030302020204" pitchFamily="66" charset="0"/>
              </a:rPr>
              <a:t>- </a:t>
            </a:r>
            <a:r>
              <a:rPr lang="sk-SK" b="1" dirty="0">
                <a:solidFill>
                  <a:srgbClr val="FF0000"/>
                </a:solidFill>
                <a:latin typeface="Comic Sans MS" panose="030F0702030302020204" pitchFamily="66" charset="0"/>
              </a:rPr>
              <a:t>pohybovou</a:t>
            </a:r>
            <a:r>
              <a:rPr lang="sk-SK" b="1" dirty="0">
                <a:latin typeface="Comic Sans MS" panose="030F0702030302020204" pitchFamily="66" charset="0"/>
              </a:rPr>
              <a:t> – zásobuje svaly kyslíkom</a:t>
            </a:r>
          </a:p>
          <a:p>
            <a:pPr algn="just">
              <a:lnSpc>
                <a:spcPct val="150000"/>
              </a:lnSpc>
            </a:pPr>
            <a:r>
              <a:rPr lang="sk-SK" b="1" dirty="0">
                <a:latin typeface="Comic Sans MS" panose="030F0702030302020204" pitchFamily="66" charset="0"/>
              </a:rPr>
              <a:t>- </a:t>
            </a:r>
            <a:r>
              <a:rPr lang="sk-SK" b="1" dirty="0">
                <a:solidFill>
                  <a:srgbClr val="FF0000"/>
                </a:solidFill>
                <a:latin typeface="Comic Sans MS" panose="030F0702030302020204" pitchFamily="66" charset="0"/>
              </a:rPr>
              <a:t>tráviacou</a:t>
            </a:r>
            <a:r>
              <a:rPr lang="sk-SK" b="1" dirty="0">
                <a:latin typeface="Comic Sans MS" panose="030F0702030302020204" pitchFamily="66" charset="0"/>
              </a:rPr>
              <a:t> – cez steny tenkého čreva sa dostávajú živiny do krvi</a:t>
            </a:r>
          </a:p>
          <a:p>
            <a:pPr algn="just">
              <a:lnSpc>
                <a:spcPct val="150000"/>
              </a:lnSpc>
            </a:pPr>
            <a:r>
              <a:rPr lang="sk-SK" b="1" dirty="0">
                <a:latin typeface="Comic Sans MS" panose="030F0702030302020204" pitchFamily="66" charset="0"/>
              </a:rPr>
              <a:t>- </a:t>
            </a:r>
            <a:r>
              <a:rPr lang="sk-SK" b="1" dirty="0">
                <a:solidFill>
                  <a:srgbClr val="FF0000"/>
                </a:solidFill>
                <a:latin typeface="Comic Sans MS" panose="030F0702030302020204" pitchFamily="66" charset="0"/>
              </a:rPr>
              <a:t>dýchacou</a:t>
            </a:r>
            <a:r>
              <a:rPr lang="sk-SK" b="1" dirty="0">
                <a:latin typeface="Comic Sans MS" panose="030F0702030302020204" pitchFamily="66" charset="0"/>
              </a:rPr>
              <a:t> – privádza kyslík do krvi a odvádza oxid uhličitý</a:t>
            </a:r>
          </a:p>
        </p:txBody>
      </p:sp>
    </p:spTree>
    <p:extLst>
      <p:ext uri="{BB962C8B-B14F-4D97-AF65-F5344CB8AC3E}">
        <p14:creationId xmlns:p14="http://schemas.microsoft.com/office/powerpoint/2010/main" val="393797902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157</Words>
  <Application>Microsoft Office PowerPoint</Application>
  <PresentationFormat>Širokouhlá</PresentationFormat>
  <Paragraphs>16</Paragraphs>
  <Slides>9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Trebuchet MS</vt:lpstr>
      <vt:lpstr>Wingdings 3</vt:lpstr>
      <vt:lpstr>Fazeta</vt:lpstr>
      <vt:lpstr>Poškodenia a ochrana obehovej sústavy</vt:lpstr>
      <vt:lpstr>Kŕčové žily</vt:lpstr>
      <vt:lpstr>Mozgová mŕtvica (mozgový infarkt)</vt:lpstr>
      <vt:lpstr>Srdcový infarkt</vt:lpstr>
      <vt:lpstr>Prvá pomoc pri krvácaní</vt:lpstr>
      <vt:lpstr>Prezentácia programu PowerPoint</vt:lpstr>
      <vt:lpstr>Prezentácia programu PowerPoint</vt:lpstr>
      <vt:lpstr>Starostlivosť o obehovú sústavu a jej význam 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Poškodenia a ochorenia obehovej sústavy</dc:title>
  <dc:creator>Užívateľ</dc:creator>
  <cp:lastModifiedBy>Ladislav Fodor</cp:lastModifiedBy>
  <cp:revision>9</cp:revision>
  <dcterms:created xsi:type="dcterms:W3CDTF">2020-03-08T11:55:37Z</dcterms:created>
  <dcterms:modified xsi:type="dcterms:W3CDTF">2020-04-07T13:52:10Z</dcterms:modified>
</cp:coreProperties>
</file>