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</p:sldIdLst>
  <p:sldSz cx="9144000" cy="6858000" type="screen4x3"/>
  <p:notesSz cx="6858000" cy="9144000"/>
  <p:custDataLst>
    <p:tags r:id="rId53"/>
  </p:custData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369A"/>
    <a:srgbClr val="EAAAE5"/>
    <a:srgbClr val="8C24AC"/>
    <a:srgbClr val="852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761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123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9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686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961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25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333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136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266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995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675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C847E-06D0-4377-9C58-B9750A57CA82}" type="datetimeFigureOut">
              <a:rPr lang="sk-SK" smtClean="0"/>
              <a:t>7.4.2020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B0077-4317-490E-A234-4A735A6B59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565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22.xml"/><Relationship Id="rId18" Type="http://schemas.openxmlformats.org/officeDocument/2006/relationships/slide" Target="slide32.xml"/><Relationship Id="rId26" Type="http://schemas.openxmlformats.org/officeDocument/2006/relationships/slide" Target="slide50.xml"/><Relationship Id="rId3" Type="http://schemas.openxmlformats.org/officeDocument/2006/relationships/slide" Target="slide2.xml"/><Relationship Id="rId21" Type="http://schemas.openxmlformats.org/officeDocument/2006/relationships/slide" Target="slide40.xml"/><Relationship Id="rId7" Type="http://schemas.openxmlformats.org/officeDocument/2006/relationships/slide" Target="slide14.xml"/><Relationship Id="rId12" Type="http://schemas.openxmlformats.org/officeDocument/2006/relationships/slide" Target="slide24.xml"/><Relationship Id="rId17" Type="http://schemas.openxmlformats.org/officeDocument/2006/relationships/slide" Target="slide34.xml"/><Relationship Id="rId25" Type="http://schemas.openxmlformats.org/officeDocument/2006/relationships/slide" Target="slide48.xml"/><Relationship Id="rId2" Type="http://schemas.openxmlformats.org/officeDocument/2006/relationships/slide" Target="slide4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2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>
            <a:hlinkClick r:id="rId2" action="ppaction://hlinksldjump"/>
          </p:cNvPr>
          <p:cNvSpPr/>
          <p:nvPr/>
        </p:nvSpPr>
        <p:spPr>
          <a:xfrm>
            <a:off x="24385" y="2310384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200</a:t>
            </a:r>
          </a:p>
        </p:txBody>
      </p:sp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24360" y="1167384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100</a:t>
            </a: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24383" y="3453384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300</a:t>
            </a:r>
          </a:p>
        </p:txBody>
      </p:sp>
      <p:sp>
        <p:nvSpPr>
          <p:cNvPr id="11" name="Zaoblený obdélník 10">
            <a:hlinkClick r:id="rId5" action="ppaction://hlinksldjump"/>
          </p:cNvPr>
          <p:cNvSpPr/>
          <p:nvPr/>
        </p:nvSpPr>
        <p:spPr>
          <a:xfrm>
            <a:off x="24383" y="4596384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400</a:t>
            </a:r>
          </a:p>
        </p:txBody>
      </p:sp>
      <p:sp>
        <p:nvSpPr>
          <p:cNvPr id="12" name="Zaoblený obdélník 11">
            <a:hlinkClick r:id="rId6" action="ppaction://hlinksldjump"/>
          </p:cNvPr>
          <p:cNvSpPr/>
          <p:nvPr/>
        </p:nvSpPr>
        <p:spPr>
          <a:xfrm>
            <a:off x="24360" y="5737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500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24383" y="12192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latin typeface="Ubuntu" panose="020B0504030602030204" pitchFamily="34" charset="0"/>
              </a:rPr>
              <a:t> Obehová sústava všeobecne</a:t>
            </a:r>
          </a:p>
        </p:txBody>
      </p:sp>
      <p:sp>
        <p:nvSpPr>
          <p:cNvPr id="40" name="Zaoblený obdélník 39">
            <a:hlinkClick r:id="rId7" action="ppaction://hlinksldjump"/>
          </p:cNvPr>
          <p:cNvSpPr/>
          <p:nvPr/>
        </p:nvSpPr>
        <p:spPr>
          <a:xfrm>
            <a:off x="1846315" y="2308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200</a:t>
            </a:r>
          </a:p>
        </p:txBody>
      </p:sp>
      <p:sp>
        <p:nvSpPr>
          <p:cNvPr id="41" name="Zaoblený obdélník 40">
            <a:hlinkClick r:id="rId8" action="ppaction://hlinksldjump"/>
          </p:cNvPr>
          <p:cNvSpPr/>
          <p:nvPr/>
        </p:nvSpPr>
        <p:spPr>
          <a:xfrm>
            <a:off x="1846290" y="1165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100</a:t>
            </a:r>
          </a:p>
        </p:txBody>
      </p:sp>
      <p:sp>
        <p:nvSpPr>
          <p:cNvPr id="42" name="Zaoblený obdélník 41">
            <a:hlinkClick r:id="rId9" action="ppaction://hlinksldjump"/>
          </p:cNvPr>
          <p:cNvSpPr/>
          <p:nvPr/>
        </p:nvSpPr>
        <p:spPr>
          <a:xfrm>
            <a:off x="1846313" y="3451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300</a:t>
            </a:r>
          </a:p>
        </p:txBody>
      </p:sp>
      <p:sp>
        <p:nvSpPr>
          <p:cNvPr id="43" name="Zaoblený obdélník 42">
            <a:hlinkClick r:id="rId10" action="ppaction://hlinksldjump"/>
          </p:cNvPr>
          <p:cNvSpPr/>
          <p:nvPr/>
        </p:nvSpPr>
        <p:spPr>
          <a:xfrm>
            <a:off x="1846313" y="4594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400</a:t>
            </a:r>
          </a:p>
        </p:txBody>
      </p:sp>
      <p:sp>
        <p:nvSpPr>
          <p:cNvPr id="44" name="Zaoblený obdélník 43">
            <a:hlinkClick r:id="rId11" action="ppaction://hlinksldjump"/>
          </p:cNvPr>
          <p:cNvSpPr/>
          <p:nvPr/>
        </p:nvSpPr>
        <p:spPr>
          <a:xfrm>
            <a:off x="1846290" y="5735616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500</a:t>
            </a:r>
          </a:p>
        </p:txBody>
      </p:sp>
      <p:sp>
        <p:nvSpPr>
          <p:cNvPr id="45" name="Zaoblený obdélník 44"/>
          <p:cNvSpPr/>
          <p:nvPr/>
        </p:nvSpPr>
        <p:spPr>
          <a:xfrm>
            <a:off x="1846313" y="10308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latin typeface="Ubuntu" panose="020B0504030602030204" pitchFamily="34" charset="0"/>
              </a:rPr>
              <a:t>Srdce a cievy</a:t>
            </a:r>
          </a:p>
        </p:txBody>
      </p:sp>
      <p:sp>
        <p:nvSpPr>
          <p:cNvPr id="46" name="Zaoblený obdélník 45">
            <a:hlinkClick r:id="rId12" action="ppaction://hlinksldjump"/>
          </p:cNvPr>
          <p:cNvSpPr/>
          <p:nvPr/>
        </p:nvSpPr>
        <p:spPr>
          <a:xfrm>
            <a:off x="3679499" y="2308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200</a:t>
            </a:r>
          </a:p>
        </p:txBody>
      </p:sp>
      <p:sp>
        <p:nvSpPr>
          <p:cNvPr id="47" name="Zaoblený obdélník 46">
            <a:hlinkClick r:id="rId13" action="ppaction://hlinksldjump"/>
          </p:cNvPr>
          <p:cNvSpPr/>
          <p:nvPr/>
        </p:nvSpPr>
        <p:spPr>
          <a:xfrm>
            <a:off x="3679474" y="1165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100</a:t>
            </a:r>
          </a:p>
        </p:txBody>
      </p:sp>
      <p:sp>
        <p:nvSpPr>
          <p:cNvPr id="48" name="Zaoblený obdélník 47">
            <a:hlinkClick r:id="rId14" action="ppaction://hlinksldjump"/>
          </p:cNvPr>
          <p:cNvSpPr/>
          <p:nvPr/>
        </p:nvSpPr>
        <p:spPr>
          <a:xfrm>
            <a:off x="3679497" y="3451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300</a:t>
            </a:r>
          </a:p>
        </p:txBody>
      </p:sp>
      <p:sp>
        <p:nvSpPr>
          <p:cNvPr id="49" name="Zaoblený obdélník 48">
            <a:hlinkClick r:id="rId15" action="ppaction://hlinksldjump"/>
          </p:cNvPr>
          <p:cNvSpPr/>
          <p:nvPr/>
        </p:nvSpPr>
        <p:spPr>
          <a:xfrm>
            <a:off x="3679497" y="4594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400</a:t>
            </a:r>
          </a:p>
        </p:txBody>
      </p:sp>
      <p:sp>
        <p:nvSpPr>
          <p:cNvPr id="50" name="Zaoblený obdélník 49">
            <a:hlinkClick r:id="rId16" action="ppaction://hlinksldjump"/>
          </p:cNvPr>
          <p:cNvSpPr/>
          <p:nvPr/>
        </p:nvSpPr>
        <p:spPr>
          <a:xfrm>
            <a:off x="3679474" y="5735616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500</a:t>
            </a:r>
          </a:p>
        </p:txBody>
      </p:sp>
      <p:sp>
        <p:nvSpPr>
          <p:cNvPr id="51" name="Zaoblený obdélník 50"/>
          <p:cNvSpPr/>
          <p:nvPr/>
        </p:nvSpPr>
        <p:spPr>
          <a:xfrm>
            <a:off x="3679497" y="10308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latin typeface="Ubuntu" panose="020B0504030602030204" pitchFamily="34" charset="0"/>
              </a:rPr>
              <a:t>Ochorenia obehovej sústavy</a:t>
            </a:r>
          </a:p>
        </p:txBody>
      </p:sp>
      <p:sp>
        <p:nvSpPr>
          <p:cNvPr id="52" name="Zaoblený obdélník 51">
            <a:hlinkClick r:id="rId17" action="ppaction://hlinksldjump"/>
          </p:cNvPr>
          <p:cNvSpPr/>
          <p:nvPr/>
        </p:nvSpPr>
        <p:spPr>
          <a:xfrm>
            <a:off x="5512683" y="2308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200</a:t>
            </a:r>
          </a:p>
        </p:txBody>
      </p:sp>
      <p:sp>
        <p:nvSpPr>
          <p:cNvPr id="53" name="Zaoblený obdélník 52">
            <a:hlinkClick r:id="rId18" action="ppaction://hlinksldjump"/>
          </p:cNvPr>
          <p:cNvSpPr/>
          <p:nvPr/>
        </p:nvSpPr>
        <p:spPr>
          <a:xfrm>
            <a:off x="5512658" y="1165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100</a:t>
            </a:r>
          </a:p>
        </p:txBody>
      </p:sp>
      <p:sp>
        <p:nvSpPr>
          <p:cNvPr id="54" name="Zaoblený obdélník 53">
            <a:hlinkClick r:id="rId19" action="ppaction://hlinksldjump"/>
          </p:cNvPr>
          <p:cNvSpPr/>
          <p:nvPr/>
        </p:nvSpPr>
        <p:spPr>
          <a:xfrm>
            <a:off x="5512681" y="3451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300</a:t>
            </a:r>
          </a:p>
        </p:txBody>
      </p:sp>
      <p:sp>
        <p:nvSpPr>
          <p:cNvPr id="55" name="Zaoblený obdélník 54">
            <a:hlinkClick r:id="rId20" action="ppaction://hlinksldjump"/>
          </p:cNvPr>
          <p:cNvSpPr/>
          <p:nvPr/>
        </p:nvSpPr>
        <p:spPr>
          <a:xfrm>
            <a:off x="5512681" y="4594500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400</a:t>
            </a:r>
          </a:p>
        </p:txBody>
      </p:sp>
      <p:sp>
        <p:nvSpPr>
          <p:cNvPr id="56" name="Zaoblený obdélník 55">
            <a:hlinkClick r:id="rId21" action="ppaction://hlinksldjump"/>
          </p:cNvPr>
          <p:cNvSpPr/>
          <p:nvPr/>
        </p:nvSpPr>
        <p:spPr>
          <a:xfrm>
            <a:off x="5512658" y="5735616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500</a:t>
            </a:r>
          </a:p>
        </p:txBody>
      </p:sp>
      <p:sp>
        <p:nvSpPr>
          <p:cNvPr id="57" name="Zaoblený obdélník 56"/>
          <p:cNvSpPr/>
          <p:nvPr/>
        </p:nvSpPr>
        <p:spPr>
          <a:xfrm>
            <a:off x="5512681" y="10308"/>
            <a:ext cx="1782000" cy="1098000"/>
          </a:xfrm>
          <a:prstGeom prst="roundRect">
            <a:avLst>
              <a:gd name="adj" fmla="val 11539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latin typeface="Ubuntu" panose="020B0504030602030204" pitchFamily="34" charset="0"/>
              </a:rPr>
              <a:t>Prvá pomoc pri krvácaní</a:t>
            </a:r>
          </a:p>
        </p:txBody>
      </p:sp>
      <p:sp>
        <p:nvSpPr>
          <p:cNvPr id="58" name="Zaoblený obdélník 57">
            <a:hlinkClick r:id="rId22" action="ppaction://hlinksldjump"/>
          </p:cNvPr>
          <p:cNvSpPr/>
          <p:nvPr/>
        </p:nvSpPr>
        <p:spPr>
          <a:xfrm>
            <a:off x="7334613" y="2308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rgbClr val="8C24AC"/>
              </a:gs>
              <a:gs pos="50000">
                <a:srgbClr val="8525AB"/>
              </a:gs>
              <a:gs pos="100000">
                <a:srgbClr val="7030A0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200</a:t>
            </a:r>
          </a:p>
        </p:txBody>
      </p:sp>
      <p:sp>
        <p:nvSpPr>
          <p:cNvPr id="59" name="Zaoblený obdélník 58">
            <a:hlinkClick r:id="rId23" action="ppaction://hlinksldjump"/>
          </p:cNvPr>
          <p:cNvSpPr/>
          <p:nvPr/>
        </p:nvSpPr>
        <p:spPr>
          <a:xfrm>
            <a:off x="7334588" y="1165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rgbClr val="8C24AC"/>
              </a:gs>
              <a:gs pos="50000">
                <a:srgbClr val="8525AB"/>
              </a:gs>
              <a:gs pos="100000">
                <a:srgbClr val="7030A0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100</a:t>
            </a:r>
          </a:p>
        </p:txBody>
      </p:sp>
      <p:sp>
        <p:nvSpPr>
          <p:cNvPr id="60" name="Zaoblený obdélník 59">
            <a:hlinkClick r:id="rId24" action="ppaction://hlinksldjump"/>
          </p:cNvPr>
          <p:cNvSpPr/>
          <p:nvPr/>
        </p:nvSpPr>
        <p:spPr>
          <a:xfrm>
            <a:off x="7334611" y="3451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rgbClr val="8C24AC"/>
              </a:gs>
              <a:gs pos="50000">
                <a:srgbClr val="8525AB"/>
              </a:gs>
              <a:gs pos="100000">
                <a:srgbClr val="7030A0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300</a:t>
            </a:r>
          </a:p>
        </p:txBody>
      </p:sp>
      <p:sp>
        <p:nvSpPr>
          <p:cNvPr id="61" name="Zaoblený obdélník 60">
            <a:hlinkClick r:id="rId25" action="ppaction://hlinksldjump"/>
          </p:cNvPr>
          <p:cNvSpPr/>
          <p:nvPr/>
        </p:nvSpPr>
        <p:spPr>
          <a:xfrm>
            <a:off x="7334611" y="4594500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rgbClr val="8C24AC"/>
              </a:gs>
              <a:gs pos="50000">
                <a:srgbClr val="8525AB"/>
              </a:gs>
              <a:gs pos="100000">
                <a:srgbClr val="7030A0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400</a:t>
            </a:r>
          </a:p>
        </p:txBody>
      </p:sp>
      <p:sp>
        <p:nvSpPr>
          <p:cNvPr id="62" name="Zaoblený obdélník 61">
            <a:hlinkClick r:id="rId26" action="ppaction://hlinksldjump"/>
          </p:cNvPr>
          <p:cNvSpPr/>
          <p:nvPr/>
        </p:nvSpPr>
        <p:spPr>
          <a:xfrm>
            <a:off x="7334588" y="5735616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rgbClr val="8C24AC"/>
              </a:gs>
              <a:gs pos="50000">
                <a:srgbClr val="8525AB"/>
              </a:gs>
              <a:gs pos="100000">
                <a:srgbClr val="7030A0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>
                <a:latin typeface="Ubuntu" panose="020B0504030602030204" pitchFamily="34" charset="0"/>
              </a:rPr>
              <a:t>500</a:t>
            </a:r>
          </a:p>
        </p:txBody>
      </p:sp>
      <p:sp>
        <p:nvSpPr>
          <p:cNvPr id="63" name="Zaoblený obdélník 62"/>
          <p:cNvSpPr/>
          <p:nvPr/>
        </p:nvSpPr>
        <p:spPr>
          <a:xfrm>
            <a:off x="7334611" y="10308"/>
            <a:ext cx="1782000" cy="1098000"/>
          </a:xfrm>
          <a:prstGeom prst="roundRect">
            <a:avLst>
              <a:gd name="adj" fmla="val 11539"/>
            </a:avLst>
          </a:prstGeom>
          <a:gradFill>
            <a:gsLst>
              <a:gs pos="0">
                <a:srgbClr val="8C24AC"/>
              </a:gs>
              <a:gs pos="50000">
                <a:srgbClr val="8525AB"/>
              </a:gs>
              <a:gs pos="100000">
                <a:srgbClr val="7030A0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latin typeface="Ubuntu" panose="020B0504030602030204" pitchFamily="34" charset="0"/>
              </a:rPr>
              <a:t>Vylučovacia sústava</a:t>
            </a:r>
          </a:p>
        </p:txBody>
      </p:sp>
    </p:spTree>
    <p:extLst>
      <p:ext uri="{BB962C8B-B14F-4D97-AF65-F5344CB8AC3E}">
        <p14:creationId xmlns:p14="http://schemas.microsoft.com/office/powerpoint/2010/main" val="419719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1.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500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160837"/>
            <a:ext cx="76745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dirty="0">
                <a:solidFill>
                  <a:schemeClr val="accent1"/>
                </a:solidFill>
                <a:latin typeface="Ubuntu" panose="020B0504030602030204" pitchFamily="34" charset="0"/>
              </a:rPr>
              <a:t>Pri odbere krvi sa krv prirodzene usádza. Podľa obrázka napíš, v akom poradí sa usadzujú krvné telieska. </a:t>
            </a:r>
            <a:br>
              <a:rPr lang="sk-SK" sz="2400" dirty="0">
                <a:solidFill>
                  <a:schemeClr val="accent1"/>
                </a:solidFill>
                <a:latin typeface="Ubuntu" panose="020B0504030602030204" pitchFamily="34" charset="0"/>
              </a:rPr>
            </a:br>
            <a:r>
              <a:rPr lang="sk-SK" sz="2400" dirty="0">
                <a:solidFill>
                  <a:schemeClr val="accent1"/>
                </a:solidFill>
                <a:latin typeface="Ubuntu" panose="020B0504030602030204" pitchFamily="34" charset="0"/>
              </a:rPr>
              <a:t>(zdola nahor)</a:t>
            </a:r>
          </a:p>
        </p:txBody>
      </p:sp>
      <p:pic>
        <p:nvPicPr>
          <p:cNvPr id="2" name="Picture 2" descr="SÃºvisiaci obrÃ¡zo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80"/>
          <a:stretch/>
        </p:blipFill>
        <p:spPr bwMode="auto">
          <a:xfrm>
            <a:off x="3936062" y="2720570"/>
            <a:ext cx="1271875" cy="339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6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élník 8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5122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Ãºvisiaci obrÃ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142" y="966109"/>
            <a:ext cx="34194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81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2.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100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28019" y="1199121"/>
            <a:ext cx="76745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dirty="0">
                <a:solidFill>
                  <a:schemeClr val="accent4"/>
                </a:solidFill>
                <a:latin typeface="Ubuntu" panose="020B0504030602030204" pitchFamily="34" charset="0"/>
              </a:rPr>
              <a:t>Na aké časti je rozdelené srdce človeka?</a:t>
            </a:r>
          </a:p>
          <a:p>
            <a:pPr algn="ctr"/>
            <a:endParaRPr lang="sk-SK" sz="2400" dirty="0">
              <a:latin typeface="Ubuntu" panose="020B0504030602030204" pitchFamily="34" charset="0"/>
            </a:endParaRPr>
          </a:p>
          <a:p>
            <a:pPr algn="ctr"/>
            <a:endParaRPr lang="sk-SK" sz="24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pravá predsieň, ľavá predsieň, horná komora, dolná komora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horná predsieň, dolná predsieň, horná komora, dolná komora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pravá predsieň, pravá komora, osrdcovník, ľavá komora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pravá predsieň, ľavá predsieň, pravá komora, ľavá komora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44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718457" y="3205558"/>
            <a:ext cx="8215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latin typeface="Ubuntu" panose="020B0504030602030204" pitchFamily="34" charset="0"/>
              </a:rPr>
              <a:t>d) pravá predsieň, ľavá predsieň, pravá komora, ľavá komora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</p:spTree>
    <p:extLst>
      <p:ext uri="{BB962C8B-B14F-4D97-AF65-F5344CB8AC3E}">
        <p14:creationId xmlns:p14="http://schemas.microsoft.com/office/powerpoint/2010/main" val="286452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2.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200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76293"/>
            <a:ext cx="76745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4"/>
                </a:solidFill>
                <a:latin typeface="Ubuntu" panose="020B0504030602030204" pitchFamily="34" charset="0"/>
              </a:rPr>
              <a:t>Čo je aorta?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tepna, ktorá odvádza krv do pľúc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žila, ktorá odvádza krv do celého tela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žila, ktorá odvádza krv do pľúc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tepna, ktorá odvádza krv do celého tela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48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1590665" y="3205558"/>
            <a:ext cx="767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latin typeface="Ubuntu" panose="020B0504030602030204" pitchFamily="34" charset="0"/>
              </a:rPr>
              <a:t>d) tepna, ktorá odvádza krv do celého tela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</p:spTree>
    <p:extLst>
      <p:ext uri="{BB962C8B-B14F-4D97-AF65-F5344CB8AC3E}">
        <p14:creationId xmlns:p14="http://schemas.microsoft.com/office/powerpoint/2010/main" val="49484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2.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300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4"/>
                </a:solidFill>
                <a:latin typeface="Ubuntu" panose="020B0504030602030204" pitchFamily="34" charset="0"/>
              </a:rPr>
              <a:t>Aký je význam chlopní pre činnosť srdca?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sú nadbytočná a nepotrebná časť srdca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zabraňujú spätnému návratu krvi a umožňujú jednosmerný prechod krvi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tvoria vonkajšiu vrstvu srdca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rozdeľujú srdce na pravú a ľavú polovicu</a:t>
            </a:r>
          </a:p>
          <a:p>
            <a:pPr marL="342900" indent="-342900" algn="ctr">
              <a:buAutoNum type="alphaLcParenR"/>
            </a:pPr>
            <a:endParaRPr lang="sk-SK" dirty="0">
              <a:latin typeface="Ubuntu" panose="020B050403060203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12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920605" y="3245899"/>
            <a:ext cx="7674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latin typeface="Ubuntu" panose="020B0504030602030204" pitchFamily="34" charset="0"/>
              </a:rPr>
              <a:t>b) zabraňujú spätnému návratu krvi a umožňujú jednosmerný prechod krvi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</p:spTree>
    <p:extLst>
      <p:ext uri="{BB962C8B-B14F-4D97-AF65-F5344CB8AC3E}">
        <p14:creationId xmlns:p14="http://schemas.microsoft.com/office/powerpoint/2010/main" val="240319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2.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400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dirty="0">
                <a:solidFill>
                  <a:schemeClr val="accent4"/>
                </a:solidFill>
                <a:latin typeface="Ubuntu" panose="020B0504030602030204" pitchFamily="34" charset="0"/>
              </a:rPr>
              <a:t>Ako sa volá orgán, v ktorom sa vytvárajú obranné látky, biele krvinky a rozkladajú sa tam odumreté červené krvinky, mikroorganizmy a choroboplodné zárodky? </a:t>
            </a:r>
          </a:p>
          <a:p>
            <a:pPr algn="ctr"/>
            <a:endParaRPr lang="sk-SK" sz="24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týmus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žlčník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srdce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slezina</a:t>
            </a:r>
          </a:p>
          <a:p>
            <a:pPr marL="342900" indent="-342900" algn="ctr">
              <a:buAutoNum type="alphaLcParenR"/>
            </a:pPr>
            <a:endParaRPr lang="sk-SK" dirty="0">
              <a:latin typeface="Ubuntu" panose="020B050403060203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64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728019" y="3138177"/>
            <a:ext cx="7674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>
                <a:latin typeface="Ubuntu" panose="020B0504030602030204" pitchFamily="34" charset="0"/>
              </a:rPr>
              <a:t>d) slezina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</p:spTree>
    <p:extLst>
      <p:ext uri="{BB962C8B-B14F-4D97-AF65-F5344CB8AC3E}">
        <p14:creationId xmlns:p14="http://schemas.microsoft.com/office/powerpoint/2010/main" val="148593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1.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100 bodov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3411" y="1237129"/>
            <a:ext cx="8337177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dirty="0">
                <a:solidFill>
                  <a:schemeClr val="accent1"/>
                </a:solidFill>
                <a:latin typeface="Ubuntu" panose="020B0504030602030204" pitchFamily="34" charset="0"/>
              </a:rPr>
              <a:t>Akú funkciu má krv?</a:t>
            </a: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umožňuje prenášanie informácií v tele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umožňuje prenášanie všetkých látok v tele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umožňuje prenášanie len cukrov a tukov v tele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umožňuje prenášanie len hormónov a informácii  </a:t>
            </a:r>
          </a:p>
        </p:txBody>
      </p:sp>
    </p:spTree>
    <p:extLst>
      <p:ext uri="{BB962C8B-B14F-4D97-AF65-F5344CB8AC3E}">
        <p14:creationId xmlns:p14="http://schemas.microsoft.com/office/powerpoint/2010/main" val="132611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2.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500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latin typeface="Ubuntu" panose="020B0504030602030204" pitchFamily="34" charset="0"/>
              </a:rPr>
              <a:t>Podľa obrázka urč, o ktorú časť krvného obehu ide.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VÃ½sledok vyhÄ¾adÃ¡vania obrÃ¡zkov pre dopyt maly krvny obeh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51" b="34549"/>
          <a:stretch/>
        </p:blipFill>
        <p:spPr bwMode="auto">
          <a:xfrm>
            <a:off x="2342656" y="3075044"/>
            <a:ext cx="4445236" cy="210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04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8" y="0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élník 11"/>
          <p:cNvSpPr/>
          <p:nvPr/>
        </p:nvSpPr>
        <p:spPr>
          <a:xfrm>
            <a:off x="-13449" y="6333565"/>
            <a:ext cx="9157447" cy="52756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728019" y="3178518"/>
            <a:ext cx="7674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>
                <a:latin typeface="Ubuntu" panose="020B0504030602030204" pitchFamily="34" charset="0"/>
              </a:rPr>
              <a:t>malý krvný obeh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</p:spTree>
    <p:extLst>
      <p:ext uri="{BB962C8B-B14F-4D97-AF65-F5344CB8AC3E}">
        <p14:creationId xmlns:p14="http://schemas.microsoft.com/office/powerpoint/2010/main" val="34367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3.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100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41469" y="1367616"/>
            <a:ext cx="767451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2"/>
                </a:solidFill>
                <a:latin typeface="Ubuntu" panose="020B0504030602030204" pitchFamily="34" charset="0"/>
              </a:rPr>
              <a:t>Ktorá z možností uvádza všetky ochorenia týkajúce sa poškodenia obehovej sústavy?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infarkt, mozgová mŕtvica, kŕčové žily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infarkt, kŕčové žily, angína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kŕčové žily, mozgová mŕtvica, obezita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mozgová mŕtvica, kŕčové žily, bulímia</a:t>
            </a:r>
          </a:p>
          <a:p>
            <a:pPr marL="342900" indent="-342900" algn="ctr">
              <a:buAutoNum type="alphaLcParenR"/>
            </a:pPr>
            <a:endParaRPr lang="sk-SK" dirty="0">
              <a:latin typeface="Ubuntu" panose="020B050403060203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25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1015900" y="3379766"/>
            <a:ext cx="767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infarkt, mozgová mŕtvica, kŕčové žily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54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3.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200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41469" y="1087984"/>
            <a:ext cx="799758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2"/>
                </a:solidFill>
                <a:latin typeface="Ubuntu" panose="020B0504030602030204" pitchFamily="34" charset="0"/>
              </a:rPr>
              <a:t>Ktoré ochorenie OS môže mať tieto príznaky?</a:t>
            </a:r>
          </a:p>
          <a:p>
            <a:pPr>
              <a:defRPr/>
            </a:pPr>
            <a:r>
              <a:rPr lang="cs-CZ" altLang="sk-SK" sz="2000" i="1" dirty="0" err="1"/>
              <a:t>Náhla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slabosť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alebo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necitlivosť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tváre</a:t>
            </a:r>
            <a:r>
              <a:rPr lang="cs-CZ" altLang="sk-SK" sz="2000" i="1" dirty="0"/>
              <a:t>, </a:t>
            </a:r>
            <a:r>
              <a:rPr lang="cs-CZ" altLang="sk-SK" sz="2000" i="1" dirty="0" err="1"/>
              <a:t>rúk</a:t>
            </a:r>
            <a:r>
              <a:rPr lang="cs-CZ" altLang="sk-SK" sz="2000" i="1" dirty="0"/>
              <a:t> a </a:t>
            </a:r>
            <a:r>
              <a:rPr lang="cs-CZ" altLang="sk-SK" sz="2000" i="1" dirty="0" err="1"/>
              <a:t>nôh</a:t>
            </a:r>
            <a:r>
              <a:rPr lang="cs-CZ" altLang="sk-SK" sz="2000" i="1" dirty="0"/>
              <a:t>, </a:t>
            </a:r>
            <a:r>
              <a:rPr lang="cs-CZ" altLang="sk-SK" sz="2000" i="1" dirty="0" err="1"/>
              <a:t>najčastejšie</a:t>
            </a:r>
            <a:r>
              <a:rPr lang="cs-CZ" altLang="sk-SK" sz="2000" i="1" dirty="0"/>
              <a:t> na jednej </a:t>
            </a:r>
            <a:r>
              <a:rPr lang="cs-CZ" altLang="sk-SK" sz="2000" i="1" dirty="0" err="1"/>
              <a:t>strane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tela</a:t>
            </a:r>
            <a:r>
              <a:rPr lang="cs-CZ" altLang="sk-SK" sz="2000" i="1" dirty="0"/>
              <a:t>. </a:t>
            </a:r>
          </a:p>
          <a:p>
            <a:pPr>
              <a:defRPr/>
            </a:pPr>
            <a:r>
              <a:rPr lang="cs-CZ" altLang="sk-SK" sz="2000" i="1" dirty="0" err="1"/>
              <a:t>Zmätenosť</a:t>
            </a:r>
            <a:r>
              <a:rPr lang="cs-CZ" altLang="sk-SK" sz="2000" i="1" dirty="0"/>
              <a:t>, </a:t>
            </a:r>
            <a:r>
              <a:rPr lang="cs-CZ" altLang="sk-SK" sz="2000" i="1" dirty="0" err="1"/>
              <a:t>sťažené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rozprávanie</a:t>
            </a:r>
            <a:r>
              <a:rPr lang="cs-CZ" altLang="sk-SK" sz="2000" i="1" dirty="0"/>
              <a:t>, či </a:t>
            </a:r>
            <a:r>
              <a:rPr lang="cs-CZ" altLang="sk-SK" sz="2000" i="1" dirty="0" err="1"/>
              <a:t>porozumenie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reči</a:t>
            </a:r>
            <a:r>
              <a:rPr lang="cs-CZ" altLang="sk-SK" sz="2000" i="1" dirty="0"/>
              <a:t>. </a:t>
            </a:r>
          </a:p>
          <a:p>
            <a:pPr>
              <a:defRPr/>
            </a:pPr>
            <a:r>
              <a:rPr lang="cs-CZ" altLang="sk-SK" sz="2000" i="1" dirty="0"/>
              <a:t>Rozmazané </a:t>
            </a:r>
            <a:r>
              <a:rPr lang="cs-CZ" altLang="sk-SK" sz="2000" i="1" dirty="0" err="1"/>
              <a:t>videnie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alebo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strata</a:t>
            </a:r>
            <a:r>
              <a:rPr lang="cs-CZ" altLang="sk-SK" sz="2000" i="1" dirty="0"/>
              <a:t> zraku na jednom oku </a:t>
            </a:r>
            <a:r>
              <a:rPr lang="cs-CZ" altLang="sk-SK" sz="2000" i="1" dirty="0" err="1"/>
              <a:t>alebo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obojstranne</a:t>
            </a:r>
            <a:r>
              <a:rPr lang="cs-CZ" altLang="sk-SK" sz="2000" i="1" dirty="0"/>
              <a:t>. </a:t>
            </a:r>
          </a:p>
          <a:p>
            <a:pPr>
              <a:defRPr/>
            </a:pPr>
            <a:r>
              <a:rPr lang="cs-CZ" altLang="sk-SK" sz="2000" i="1" dirty="0"/>
              <a:t>Problémy s </a:t>
            </a:r>
            <a:r>
              <a:rPr lang="cs-CZ" altLang="sk-SK" sz="2000" i="1" dirty="0" err="1"/>
              <a:t>chôdzou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alebo</a:t>
            </a:r>
            <a:r>
              <a:rPr lang="cs-CZ" altLang="sk-SK" sz="2000" i="1" dirty="0"/>
              <a:t> závraty. </a:t>
            </a:r>
          </a:p>
          <a:p>
            <a:pPr>
              <a:defRPr/>
            </a:pPr>
            <a:r>
              <a:rPr lang="cs-CZ" altLang="sk-SK" sz="2000" i="1" dirty="0"/>
              <a:t>Silné bolesti hlavy bez </a:t>
            </a:r>
            <a:r>
              <a:rPr lang="cs-CZ" altLang="sk-SK" sz="2000" i="1" dirty="0" err="1"/>
              <a:t>zjavnej</a:t>
            </a:r>
            <a:r>
              <a:rPr lang="cs-CZ" altLang="sk-SK" sz="2000" i="1" dirty="0"/>
              <a:t> </a:t>
            </a:r>
            <a:r>
              <a:rPr lang="cs-CZ" altLang="sk-SK" sz="2000" i="1" dirty="0" err="1"/>
              <a:t>príčiny</a:t>
            </a:r>
            <a:r>
              <a:rPr lang="cs-CZ" altLang="sk-SK" sz="2000" i="1" dirty="0"/>
              <a:t>. </a:t>
            </a: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kŕčové žily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mozgová mŕtvica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srdcový infarkt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vysoký krvný tlak</a:t>
            </a:r>
          </a:p>
          <a:p>
            <a:pPr marL="342900" indent="-342900" algn="ctr">
              <a:buAutoNum type="alphaLcParenR"/>
            </a:pPr>
            <a:endParaRPr lang="sk-SK" dirty="0">
              <a:latin typeface="Ubuntu" panose="020B050403060203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9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1259227" y="3287244"/>
            <a:ext cx="767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>
                <a:latin typeface="Ubuntu" panose="020B0504030602030204" pitchFamily="34" charset="0"/>
              </a:rPr>
              <a:t>b) mozgová mŕtvica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46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3.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300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>
                <a:solidFill>
                  <a:schemeClr val="accent2"/>
                </a:solidFill>
                <a:latin typeface="Ubuntu" panose="020B0504030602030204" pitchFamily="34" charset="0"/>
              </a:rPr>
              <a:t>Čo je príčinou srdcového infarktu?</a:t>
            </a:r>
          </a:p>
          <a:p>
            <a:pPr algn="ctr"/>
            <a:endParaRPr lang="sk-SK" sz="3200" dirty="0">
              <a:latin typeface="Ubuntu" panose="020B0504030602030204" pitchFamily="34" charset="0"/>
            </a:endParaRPr>
          </a:p>
          <a:p>
            <a:pPr algn="ctr"/>
            <a:endParaRPr lang="sk-SK" sz="32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upchatie vencovitých tepien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upchatie ciev v končatinách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upchatie ciev v mozgu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upchatie pľúcnej žily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3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920605" y="3241077"/>
            <a:ext cx="767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upchatie vencovitých tepien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76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3.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400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>
                <a:solidFill>
                  <a:schemeClr val="accent2"/>
                </a:solidFill>
                <a:latin typeface="Ubuntu" panose="020B0504030602030204" pitchFamily="34" charset="0"/>
              </a:rPr>
              <a:t>Rozšírené a vypuklé cievy sú príznakom:</a:t>
            </a:r>
          </a:p>
          <a:p>
            <a:pPr algn="ctr"/>
            <a:endParaRPr lang="sk-SK" sz="3200" dirty="0">
              <a:latin typeface="Ubuntu" panose="020B0504030602030204" pitchFamily="34" charset="0"/>
            </a:endParaRPr>
          </a:p>
          <a:p>
            <a:pPr algn="ctr"/>
            <a:endParaRPr lang="sk-SK" sz="32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vysokého krvného tlaku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nízkeho krvného tlaku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kŕčových žíl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infarktu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9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1068152" y="3210300"/>
            <a:ext cx="767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>
                <a:latin typeface="Ubuntu" panose="020B0504030602030204" pitchFamily="34" charset="0"/>
              </a:rPr>
              <a:t>c) kŕčových žíl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9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élník 8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5122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1025434" y="3159391"/>
            <a:ext cx="7093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dirty="0">
                <a:latin typeface="Ubuntu" panose="020B0504030602030204" pitchFamily="34" charset="0"/>
              </a:rPr>
              <a:t>b) umožňuje prenášanie všetkých látok v tele</a:t>
            </a:r>
          </a:p>
        </p:txBody>
      </p:sp>
    </p:spTree>
    <p:extLst>
      <p:ext uri="{BB962C8B-B14F-4D97-AF65-F5344CB8AC3E}">
        <p14:creationId xmlns:p14="http://schemas.microsoft.com/office/powerpoint/2010/main" val="123850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3.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500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latin typeface="Ubuntu" panose="020B0504030602030204" pitchFamily="34" charset="0"/>
              </a:rPr>
              <a:t>Ako sa ináč volá záznam činnosti srdca, ktorý je na obrázku?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VÃ½sledok vyhÄ¾adÃ¡vania obrÃ¡zkov pre dopyt elektrokardio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395" y="2408668"/>
            <a:ext cx="4822658" cy="361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12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-1566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728020" y="3208128"/>
            <a:ext cx="767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latin typeface="Ubuntu" panose="020B0504030602030204" pitchFamily="34" charset="0"/>
              </a:rPr>
              <a:t>elektrokardiogram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338705"/>
            <a:ext cx="9157449" cy="527565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4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28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4.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100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6"/>
                </a:solidFill>
                <a:latin typeface="Ubuntu" panose="020B0504030602030204" pitchFamily="34" charset="0"/>
              </a:rPr>
              <a:t>Aká je frekvencia vdychu a masáže srdca pri nepriamej masáži srdca u dospelého človeka?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20:2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30:2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30:3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20:3</a:t>
            </a:r>
          </a:p>
          <a:p>
            <a:pPr marL="342900" indent="-342900" algn="ctr">
              <a:buAutoNum type="alphaLcParenR"/>
            </a:pPr>
            <a:endParaRPr lang="sk-SK" dirty="0">
              <a:latin typeface="Ubuntu" panose="020B050403060203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42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élník 9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728020" y="3208128"/>
            <a:ext cx="767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>
                <a:latin typeface="Ubuntu" panose="020B0504030602030204" pitchFamily="34" charset="0"/>
              </a:rPr>
              <a:t>b) 30:2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09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4.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200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6"/>
                </a:solidFill>
                <a:latin typeface="Ubuntu" panose="020B0504030602030204" pitchFamily="34" charset="0"/>
              </a:rPr>
              <a:t>Vyber správnu možnosť: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pri poranení tepny krv tečie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pri poranení žily krv strieka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pri poranení žily krv netečie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pri poranení žily krv tečie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53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élník 9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741469" y="3208128"/>
            <a:ext cx="767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>
                <a:latin typeface="Ubuntu" panose="020B0504030602030204" pitchFamily="34" charset="0"/>
              </a:rPr>
              <a:t>d) pri poranení žily krv tečie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74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4.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300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6"/>
                </a:solidFill>
                <a:latin typeface="Ubuntu" panose="020B0504030602030204" pitchFamily="34" charset="0"/>
              </a:rPr>
              <a:t>Aké číslo má rýchla zdravotná pomoc?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150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155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153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158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64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élník 9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920605" y="2914785"/>
            <a:ext cx="767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latin typeface="Ubuntu" panose="020B0504030602030204" pitchFamily="34" charset="0"/>
              </a:rPr>
              <a:t>b) 155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35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4.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400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6"/>
                </a:solidFill>
                <a:latin typeface="Ubuntu" panose="020B0504030602030204" pitchFamily="34" charset="0"/>
              </a:rPr>
              <a:t>Čo by si robil pri veľkom žilovom alebo tepnovom poranení?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nechal krv voľne vytekať alebo striekať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podal nepriamu masáž srdca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opláchol poranené miesto pod tečúcim prúdom vody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pripevnil tlakový vankúšik sterilným obväzom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57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élník 9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728020" y="2712718"/>
            <a:ext cx="76745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dirty="0">
                <a:latin typeface="Ubuntu" panose="020B0504030602030204" pitchFamily="34" charset="0"/>
              </a:rPr>
              <a:t>d) pripevnil tlakový vankúšik sterilným obväzom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10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1.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200 bodov</a:t>
            </a:r>
          </a:p>
        </p:txBody>
      </p:sp>
      <p:sp>
        <p:nvSpPr>
          <p:cNvPr id="2" name="Obdélník 1"/>
          <p:cNvSpPr/>
          <p:nvPr/>
        </p:nvSpPr>
        <p:spPr>
          <a:xfrm>
            <a:off x="667557" y="1855766"/>
            <a:ext cx="767451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600" dirty="0">
                <a:solidFill>
                  <a:schemeClr val="accent1"/>
                </a:solidFill>
                <a:latin typeface="Ubuntu" panose="020B0504030602030204" pitchFamily="34" charset="0"/>
              </a:rPr>
              <a:t>Na čo slúžia krvné doštičky?</a:t>
            </a: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pPr algn="ctr"/>
            <a:endParaRPr lang="sk-SK" dirty="0">
              <a:latin typeface="Ubuntu" panose="020B0504030602030204" pitchFamily="34" charset="0"/>
            </a:endParaRPr>
          </a:p>
          <a:p>
            <a:endParaRPr lang="sk-SK" sz="32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na poranenom mieste vytvoria chrastu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regulujú množstvo kyslíka v krvi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pohlcujú patogénne látky</a:t>
            </a:r>
          </a:p>
          <a:p>
            <a:pPr marL="342900" indent="-342900">
              <a:buAutoNum type="alphaLcParenR"/>
            </a:pPr>
            <a:r>
              <a:rPr lang="sk-SK" sz="3200" dirty="0">
                <a:latin typeface="Ubuntu" panose="020B0504030602030204" pitchFamily="34" charset="0"/>
              </a:rPr>
              <a:t>vypĺňajú medzibunkové priestory </a:t>
            </a:r>
          </a:p>
        </p:txBody>
      </p:sp>
    </p:spTree>
    <p:extLst>
      <p:ext uri="{BB962C8B-B14F-4D97-AF65-F5344CB8AC3E}">
        <p14:creationId xmlns:p14="http://schemas.microsoft.com/office/powerpoint/2010/main" val="357907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4.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500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latin typeface="Ubuntu" panose="020B0504030602030204" pitchFamily="34" charset="0"/>
              </a:rPr>
              <a:t>Vyber správny postup pri zastavení krvácania z nosa. Odôvodni.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VÃ½sledok vyhÄ¾adÃ¡vania obrÃ¡zkov pre dopyt prva pomoc pri krvacan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10" r="14250" b="-862"/>
          <a:stretch/>
        </p:blipFill>
        <p:spPr bwMode="auto">
          <a:xfrm>
            <a:off x="2021916" y="2898697"/>
            <a:ext cx="4965792" cy="245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25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6338705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élník 9"/>
          <p:cNvSpPr/>
          <p:nvPr/>
        </p:nvSpPr>
        <p:spPr>
          <a:xfrm>
            <a:off x="-13449" y="0"/>
            <a:ext cx="9157449" cy="52287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920605" y="2379369"/>
            <a:ext cx="76745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latin typeface="Ubuntu" panose="020B0504030602030204" pitchFamily="34" charset="0"/>
              </a:rPr>
              <a:t>Druhý spôsob je správny. Jednoducho, krv nevieme stráviť, preto musíme zabrániť, aby sa dostala do žalúdka.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6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5.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100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301229"/>
            <a:ext cx="76745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dirty="0">
                <a:solidFill>
                  <a:srgbClr val="7030A0"/>
                </a:solidFill>
                <a:latin typeface="Ubuntu" panose="020B0504030602030204" pitchFamily="34" charset="0"/>
              </a:rPr>
              <a:t>V ktorej z možností je správne poradie orgánov močovej sústavy?</a:t>
            </a:r>
          </a:p>
          <a:p>
            <a:pPr algn="ctr"/>
            <a:endParaRPr lang="sk-SK" sz="2400" dirty="0">
              <a:latin typeface="Ubuntu" panose="020B0504030602030204" pitchFamily="34" charset="0"/>
            </a:endParaRPr>
          </a:p>
          <a:p>
            <a:pPr algn="ctr"/>
            <a:endParaRPr lang="sk-SK" sz="2400" dirty="0">
              <a:latin typeface="Ubuntu" panose="020B0504030602030204" pitchFamily="34" charset="0"/>
            </a:endParaRPr>
          </a:p>
          <a:p>
            <a:pPr algn="ctr"/>
            <a:endParaRPr lang="sk-SK" sz="2400" dirty="0">
              <a:latin typeface="Ubuntu" panose="020B0504030602030204" pitchFamily="34" charset="0"/>
            </a:endParaRPr>
          </a:p>
          <a:p>
            <a:pPr algn="ctr"/>
            <a:endParaRPr lang="sk-SK" sz="24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močový mechúr, obličky, močovody, močová rúra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močová rúra, močovody, močový mechúr, obličky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obličky, močovody, močový mechúr, močová rúra</a:t>
            </a:r>
          </a:p>
          <a:p>
            <a:pPr marL="342900" indent="-342900">
              <a:buAutoNum type="alphaLcParenR"/>
            </a:pPr>
            <a:r>
              <a:rPr lang="sk-SK" sz="2400" dirty="0">
                <a:latin typeface="Ubuntu" panose="020B0504030602030204" pitchFamily="34" charset="0"/>
              </a:rPr>
              <a:t>obličky, močová rúra, močový mechúr, močovody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19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741469" y="3021276"/>
            <a:ext cx="767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latin typeface="Ubuntu" panose="020B0504030602030204" pitchFamily="34" charset="0"/>
              </a:rPr>
              <a:t>c) obličky, močovody, močový mechúr, močová rúra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03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5.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200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rgbClr val="7030A0"/>
                </a:solidFill>
                <a:latin typeface="Ubuntu" panose="020B0504030602030204" pitchFamily="34" charset="0"/>
              </a:rPr>
              <a:t>Koľko gramov približne váži jedna oblička?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50g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300g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200g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150g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5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920605" y="3020892"/>
            <a:ext cx="767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latin typeface="Ubuntu" panose="020B0504030602030204" pitchFamily="34" charset="0"/>
              </a:rPr>
              <a:t>c) 150g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43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5.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300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rgbClr val="7030A0"/>
                </a:solidFill>
                <a:latin typeface="Ubuntu" panose="020B0504030602030204" pitchFamily="34" charset="0"/>
              </a:rPr>
              <a:t>Čo obsahuje moč?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močovinu a vodu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vodu, organické a anorganické látky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žlč, vodu a organické látky 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vodu a anorganické látky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9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741469" y="3198167"/>
            <a:ext cx="767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latin typeface="Ubuntu" panose="020B0504030602030204" pitchFamily="34" charset="0"/>
              </a:rPr>
              <a:t>b) vodu, organické a anorganické látky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71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5.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400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rgbClr val="7030A0"/>
                </a:solidFill>
                <a:latin typeface="Ubuntu" panose="020B0504030602030204" pitchFamily="34" charset="0"/>
              </a:rPr>
              <a:t>V ktorej časti obličky sa vytvára prvotný moč?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v dreni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v obličkovej panvičke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v kôre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v močovode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4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741469" y="3097837"/>
            <a:ext cx="7674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>
                <a:latin typeface="Ubuntu" panose="020B0504030602030204" pitchFamily="34" charset="0"/>
              </a:rPr>
              <a:t>c)  v kôre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10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élník 8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5122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920605" y="3205558"/>
            <a:ext cx="767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na poranenom mieste vytvoria chrastu</a:t>
            </a:r>
          </a:p>
        </p:txBody>
      </p:sp>
    </p:spTree>
    <p:extLst>
      <p:ext uri="{BB962C8B-B14F-4D97-AF65-F5344CB8AC3E}">
        <p14:creationId xmlns:p14="http://schemas.microsoft.com/office/powerpoint/2010/main" val="144733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5.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500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latin typeface="Ubuntu" panose="020B0504030602030204" pitchFamily="34" charset="0"/>
              </a:rPr>
              <a:t>Doplň chýbajúce údaje v tabuľke: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660091"/>
              </p:ext>
            </p:extLst>
          </p:nvPr>
        </p:nvGraphicFramePr>
        <p:xfrm>
          <a:off x="922787" y="2683577"/>
          <a:ext cx="7311873" cy="309409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437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7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7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2629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</a:rPr>
                        <a:t>procesy látkovej premeny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</a:rPr>
                        <a:t>odpadové látky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</a:rPr>
                        <a:t>odstraňuje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545">
                <a:tc>
                  <a:txBody>
                    <a:bodyPr/>
                    <a:lstStyle/>
                    <a:p>
                      <a:pPr algn="ctr"/>
                      <a:endParaRPr lang="sk-SK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stolica</a:t>
                      </a:r>
                    </a:p>
                    <a:p>
                      <a:pPr algn="ctr"/>
                      <a:endParaRPr lang="sk-SK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tráviaca sústava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545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dýchanie</a:t>
                      </a:r>
                    </a:p>
                    <a:p>
                      <a:pPr algn="ctr"/>
                      <a:endParaRPr lang="sk-SK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dýchacia sústava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545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vylučovanie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moč, pot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25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3449" y="6333565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57449" cy="524435"/>
          </a:xfrm>
          <a:prstGeom prst="rect">
            <a:avLst/>
          </a:prstGeom>
          <a:gradFill>
            <a:gsLst>
              <a:gs pos="0">
                <a:srgbClr val="EAAAE5"/>
              </a:gs>
              <a:gs pos="50000">
                <a:srgbClr val="82369A"/>
              </a:gs>
              <a:gs pos="100000">
                <a:srgbClr val="8525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bdélník 12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8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454565"/>
              </p:ext>
            </p:extLst>
          </p:nvPr>
        </p:nvGraphicFramePr>
        <p:xfrm>
          <a:off x="222239" y="1746361"/>
          <a:ext cx="8712969" cy="403244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904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5070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</a:rPr>
                        <a:t>procesy látkovej premeny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</a:rPr>
                        <a:t>odpadové látky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</a:rPr>
                        <a:t>odstraňuje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126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trávenie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stolica</a:t>
                      </a:r>
                    </a:p>
                    <a:p>
                      <a:pPr algn="ctr"/>
                      <a:endParaRPr lang="sk-SK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tráviaca sústava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126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dýchanie</a:t>
                      </a:r>
                    </a:p>
                    <a:p>
                      <a:pPr algn="ctr"/>
                      <a:endParaRPr lang="sk-SK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oxid uhličitý, vodná para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dýchacia sústava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126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vylučovanie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moč, pot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/>
                        <a:t>močová sústava, koža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36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1.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300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34745" y="1189560"/>
            <a:ext cx="76745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dirty="0">
                <a:solidFill>
                  <a:schemeClr val="accent1"/>
                </a:solidFill>
                <a:latin typeface="Ubuntu" panose="020B0504030602030204" pitchFamily="34" charset="0"/>
              </a:rPr>
              <a:t>Podľa charakteristiky rozhodni, o aké krvné teliesko ide:</a:t>
            </a:r>
          </a:p>
          <a:p>
            <a:pPr algn="ctr"/>
            <a:r>
              <a:rPr lang="sk-SK" sz="2400" i="1" dirty="0">
                <a:solidFill>
                  <a:schemeClr val="accent1"/>
                </a:solidFill>
                <a:latin typeface="Ubuntu" panose="020B0504030602030204" pitchFamily="34" charset="0"/>
              </a:rPr>
              <a:t>................. je číra žltkastá tekutina, obsahuje vodu, živiny, minerálne látky a bielkoviny. </a:t>
            </a:r>
          </a:p>
          <a:p>
            <a:pPr algn="ctr"/>
            <a:endParaRPr lang="sk-SK" sz="2400" i="1" dirty="0">
              <a:latin typeface="Ubuntu" panose="020B0504030602030204" pitchFamily="34" charset="0"/>
            </a:endParaRPr>
          </a:p>
          <a:p>
            <a:pPr algn="ctr"/>
            <a:endParaRPr lang="sk-SK" sz="2400" i="1" dirty="0">
              <a:latin typeface="Ubuntu" panose="020B0504030602030204" pitchFamily="34" charset="0"/>
            </a:endParaRPr>
          </a:p>
          <a:p>
            <a:pPr algn="ctr"/>
            <a:endParaRPr lang="sk-SK" sz="2400" i="1" dirty="0">
              <a:latin typeface="Ubuntu" panose="020B0504030602030204" pitchFamily="34" charset="0"/>
            </a:endParaRPr>
          </a:p>
          <a:p>
            <a:endParaRPr lang="sk-SK" sz="2400" i="1" dirty="0">
              <a:latin typeface="Ubuntu" panose="020B0504030602030204" pitchFamily="34" charset="0"/>
            </a:endParaRPr>
          </a:p>
          <a:p>
            <a:pPr marL="342900" indent="-342900">
              <a:buAutoNum type="alphaUcParenR"/>
            </a:pPr>
            <a:r>
              <a:rPr lang="sk-SK" sz="2400" dirty="0">
                <a:latin typeface="Ubuntu" panose="020B0504030602030204" pitchFamily="34" charset="0"/>
              </a:rPr>
              <a:t>biela krvinka</a:t>
            </a:r>
          </a:p>
          <a:p>
            <a:pPr marL="342900" indent="-342900">
              <a:buAutoNum type="alphaUcParenR"/>
            </a:pPr>
            <a:r>
              <a:rPr lang="sk-SK" sz="2400" dirty="0">
                <a:latin typeface="Ubuntu" panose="020B0504030602030204" pitchFamily="34" charset="0"/>
              </a:rPr>
              <a:t>červená krvinka</a:t>
            </a:r>
          </a:p>
          <a:p>
            <a:pPr marL="342900" indent="-342900">
              <a:buAutoNum type="alphaUcParenR"/>
            </a:pPr>
            <a:r>
              <a:rPr lang="sk-SK" sz="2400" dirty="0">
                <a:latin typeface="Ubuntu" panose="020B0504030602030204" pitchFamily="34" charset="0"/>
              </a:rPr>
              <a:t>krvná plazma</a:t>
            </a:r>
          </a:p>
          <a:p>
            <a:pPr marL="342900" indent="-342900">
              <a:buAutoNum type="alphaUcParenR"/>
            </a:pPr>
            <a:r>
              <a:rPr lang="sk-SK" sz="2400" dirty="0">
                <a:latin typeface="Ubuntu" panose="020B0504030602030204" pitchFamily="34" charset="0"/>
              </a:rPr>
              <a:t>miazga</a:t>
            </a:r>
          </a:p>
        </p:txBody>
      </p:sp>
    </p:spTree>
    <p:extLst>
      <p:ext uri="{BB962C8B-B14F-4D97-AF65-F5344CB8AC3E}">
        <p14:creationId xmlns:p14="http://schemas.microsoft.com/office/powerpoint/2010/main" val="422107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élník 8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5122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920605" y="3283110"/>
            <a:ext cx="7674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dirty="0">
                <a:latin typeface="Ubuntu" panose="020B0504030602030204" pitchFamily="34" charset="0"/>
              </a:rPr>
              <a:t>c) krvná plazma</a:t>
            </a:r>
          </a:p>
        </p:txBody>
      </p:sp>
    </p:spTree>
    <p:extLst>
      <p:ext uri="{BB962C8B-B14F-4D97-AF65-F5344CB8AC3E}">
        <p14:creationId xmlns:p14="http://schemas.microsoft.com/office/powerpoint/2010/main" val="414901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http://pixabay.com/static/uploads/photo/2013/07/12/17/00/approved-151676_640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067" y="6025662"/>
            <a:ext cx="626086" cy="62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7236" y="64104"/>
            <a:ext cx="2689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Kategória 1.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623436" y="67697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Otázka za 400 bodov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67557" y="1855766"/>
            <a:ext cx="76745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>
                <a:solidFill>
                  <a:schemeClr val="accent1"/>
                </a:solidFill>
                <a:latin typeface="Ubuntu" panose="020B0504030602030204" pitchFamily="34" charset="0"/>
              </a:rPr>
              <a:t>Na ktoré krvné skupiny sa rozlišuje krv?</a:t>
            </a:r>
          </a:p>
          <a:p>
            <a:pPr algn="ctr"/>
            <a:endParaRPr lang="sk-SK" sz="2800" dirty="0">
              <a:latin typeface="Ubuntu" panose="020B0504030602030204" pitchFamily="34" charset="0"/>
            </a:endParaRPr>
          </a:p>
          <a:p>
            <a:endParaRPr lang="sk-SK" sz="2800" dirty="0">
              <a:latin typeface="Ubuntu" panose="020B0504030602030204" pitchFamily="34" charset="0"/>
            </a:endParaRP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A, B, AB, C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A, AB, 0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A, B, AB, 0</a:t>
            </a:r>
          </a:p>
          <a:p>
            <a:pPr marL="342900" indent="-342900">
              <a:buAutoNum type="alphaLcParenR"/>
            </a:pPr>
            <a:r>
              <a:rPr lang="sk-SK" sz="2800" dirty="0">
                <a:latin typeface="Ubuntu" panose="020B0504030602030204" pitchFamily="34" charset="0"/>
              </a:rPr>
              <a:t>A, B, C, AB</a:t>
            </a:r>
          </a:p>
        </p:txBody>
      </p:sp>
    </p:spTree>
    <p:extLst>
      <p:ext uri="{BB962C8B-B14F-4D97-AF65-F5344CB8AC3E}">
        <p14:creationId xmlns:p14="http://schemas.microsoft.com/office/powerpoint/2010/main" val="96051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0" y="6333565"/>
            <a:ext cx="9144000" cy="524435"/>
          </a:xfrm>
          <a:prstGeom prst="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élník 8"/>
          <p:cNvSpPr/>
          <p:nvPr/>
        </p:nvSpPr>
        <p:spPr>
          <a:xfrm>
            <a:off x="1" y="775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>
                <a:solidFill>
                  <a:schemeClr val="bg1"/>
                </a:solidFill>
                <a:latin typeface="Ubuntu" panose="020B0504030602030204" pitchFamily="34" charset="0"/>
              </a:rPr>
              <a:t>Odpoveď</a:t>
            </a:r>
          </a:p>
        </p:txBody>
      </p:sp>
      <p:pic>
        <p:nvPicPr>
          <p:cNvPr id="5122" name="Picture 2" descr="http://pixabay.com/static/uploads/photo/2013/07/13/10/24/glossy-157164_640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4" y="5979783"/>
            <a:ext cx="677243" cy="67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1259227" y="3283110"/>
            <a:ext cx="767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>
                <a:latin typeface="Ubuntu" panose="020B0504030602030204" pitchFamily="34" charset="0"/>
              </a:rPr>
              <a:t>c) A, B, AB, 0</a:t>
            </a:r>
          </a:p>
        </p:txBody>
      </p:sp>
    </p:spTree>
    <p:extLst>
      <p:ext uri="{BB962C8B-B14F-4D97-AF65-F5344CB8AC3E}">
        <p14:creationId xmlns:p14="http://schemas.microsoft.com/office/powerpoint/2010/main" val="133969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0dda3d6d3981786f3748c20d45d11a07438cf25"/>
</p:tagLst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1097</Words>
  <Application>Microsoft Office PowerPoint</Application>
  <PresentationFormat>Prezentácia na obrazovke (4:3)</PresentationFormat>
  <Paragraphs>309</Paragraphs>
  <Slides>51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51</vt:i4>
      </vt:variant>
    </vt:vector>
  </HeadingPairs>
  <TitlesOfParts>
    <vt:vector size="56" baseType="lpstr">
      <vt:lpstr>Arial</vt:lpstr>
      <vt:lpstr>Calibri</vt:lpstr>
      <vt:lpstr>Calibri Light</vt:lpstr>
      <vt:lpstr>Ubuntu</vt:lpstr>
      <vt:lpstr>Motiv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Peter Farárik</dc:creator>
  <cp:lastModifiedBy>Ladislav Fodor</cp:lastModifiedBy>
  <cp:revision>44</cp:revision>
  <dcterms:created xsi:type="dcterms:W3CDTF">2014-11-27T10:15:47Z</dcterms:created>
  <dcterms:modified xsi:type="dcterms:W3CDTF">2020-04-07T13:45:51Z</dcterms:modified>
</cp:coreProperties>
</file>