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75" r:id="rId5"/>
    <p:sldId id="276" r:id="rId6"/>
    <p:sldId id="277" r:id="rId7"/>
    <p:sldId id="259" r:id="rId8"/>
    <p:sldId id="267" r:id="rId9"/>
    <p:sldId id="258" r:id="rId10"/>
    <p:sldId id="260" r:id="rId11"/>
    <p:sldId id="261" r:id="rId12"/>
    <p:sldId id="263" r:id="rId13"/>
    <p:sldId id="264" r:id="rId14"/>
    <p:sldId id="273" r:id="rId15"/>
    <p:sldId id="268" r:id="rId16"/>
    <p:sldId id="271" r:id="rId17"/>
    <p:sldId id="272" r:id="rId18"/>
    <p:sldId id="269" r:id="rId19"/>
    <p:sldId id="270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CC66FF"/>
    <a:srgbClr val="CC99FF"/>
    <a:srgbClr val="CC0066"/>
    <a:srgbClr val="3399FF"/>
    <a:srgbClr val="006600"/>
    <a:srgbClr val="66FFFF"/>
    <a:srgbClr val="CC0000"/>
    <a:srgbClr val="A50021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25.03.2020</a:t>
            </a:fld>
            <a:endParaRPr lang="cs-CZ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25.03.2020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25.03.2020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25.03.2020</a:t>
            </a:fld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25.03.2020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25.03.2020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25.03.2020</a:t>
            </a:fld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25.03.2020</a:t>
            </a:fld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25.03.2020</a:t>
            </a:fld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25.03.2020</a:t>
            </a:fld>
            <a:endParaRPr lang="cs-CZ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25.03.2020</a:t>
            </a:fld>
            <a:endParaRPr lang="cs-CZ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/>
              <a:t>Kliknite sem a upravte štýly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25.03.2020</a:t>
            </a:fld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35696" y="1052736"/>
            <a:ext cx="7308304" cy="2808312"/>
          </a:xfrm>
        </p:spPr>
        <p:txBody>
          <a:bodyPr>
            <a:noAutofit/>
          </a:bodyPr>
          <a:lstStyle/>
          <a:p>
            <a:r>
              <a:rPr lang="sk-SK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Činnosť srdca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>
                <a:latin typeface="Times New Roman"/>
                <a:cs typeface="Times New Roman"/>
              </a:rPr>
              <a:t>© RNDr. Helena Tkáčová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3657600" cy="1944216"/>
          </a:xfrm>
        </p:spPr>
        <p:txBody>
          <a:bodyPr/>
          <a:lstStyle/>
          <a:p>
            <a:r>
              <a:rPr lang="sk-SK" dirty="0">
                <a:latin typeface="Comic Sans MS" pitchFamily="66" charset="0"/>
              </a:rPr>
              <a:t>Počas celého obehu prechádza krv cez srdce dvakrát – </a:t>
            </a:r>
            <a:r>
              <a:rPr lang="sk-SK" b="1" dirty="0">
                <a:solidFill>
                  <a:srgbClr val="FF0000"/>
                </a:solidFill>
                <a:latin typeface="Comic Sans MS" pitchFamily="66" charset="0"/>
              </a:rPr>
              <a:t>v tele prebiehajú dva krvné obehy: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339752" y="3140968"/>
            <a:ext cx="5588096" cy="2016224"/>
          </a:xfrm>
        </p:spPr>
        <p:txBody>
          <a:bodyPr/>
          <a:lstStyle/>
          <a:p>
            <a:r>
              <a:rPr lang="sk-SK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malý – pľúcny krvný obeh </a:t>
            </a:r>
            <a:r>
              <a:rPr lang="sk-SK" b="1" dirty="0">
                <a:latin typeface="Comic Sans MS" pitchFamily="66" charset="0"/>
              </a:rPr>
              <a:t>– </a:t>
            </a:r>
            <a:r>
              <a:rPr lang="sk-SK" dirty="0">
                <a:latin typeface="Comic Sans MS" pitchFamily="66" charset="0"/>
              </a:rPr>
              <a:t>obeh krvi medzi </a:t>
            </a:r>
            <a:r>
              <a:rPr lang="sk-SK" b="1" dirty="0">
                <a:solidFill>
                  <a:srgbClr val="FF0000"/>
                </a:solidFill>
                <a:latin typeface="Comic Sans MS" pitchFamily="66" charset="0"/>
              </a:rPr>
              <a:t>srdcom</a:t>
            </a:r>
            <a:r>
              <a:rPr lang="sk-SK" dirty="0">
                <a:latin typeface="Comic Sans MS" pitchFamily="66" charset="0"/>
              </a:rPr>
              <a:t> a </a:t>
            </a:r>
            <a:r>
              <a:rPr lang="sk-SK" b="1" dirty="0">
                <a:solidFill>
                  <a:srgbClr val="3399FF"/>
                </a:solidFill>
                <a:latin typeface="Comic Sans MS" pitchFamily="66" charset="0"/>
              </a:rPr>
              <a:t>pľúcami</a:t>
            </a:r>
            <a:r>
              <a:rPr lang="sk-SK" dirty="0">
                <a:latin typeface="Comic Sans MS" pitchFamily="66" charset="0"/>
              </a:rPr>
              <a:t>,</a:t>
            </a:r>
          </a:p>
          <a:p>
            <a:r>
              <a:rPr lang="sk-SK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veľký – telový krvný obeh </a:t>
            </a:r>
            <a:r>
              <a:rPr lang="sk-SK" b="1" dirty="0">
                <a:latin typeface="Comic Sans MS" pitchFamily="66" charset="0"/>
              </a:rPr>
              <a:t>– </a:t>
            </a:r>
            <a:r>
              <a:rPr lang="sk-SK" dirty="0">
                <a:latin typeface="Comic Sans MS" pitchFamily="66" charset="0"/>
              </a:rPr>
              <a:t>obeh medzi </a:t>
            </a:r>
            <a:r>
              <a:rPr lang="sk-SK" b="1" dirty="0">
                <a:solidFill>
                  <a:srgbClr val="FF0000"/>
                </a:solidFill>
                <a:latin typeface="Comic Sans MS" pitchFamily="66" charset="0"/>
              </a:rPr>
              <a:t>srdcom</a:t>
            </a:r>
            <a:r>
              <a:rPr lang="sk-SK" dirty="0">
                <a:latin typeface="Comic Sans MS" pitchFamily="66" charset="0"/>
              </a:rPr>
              <a:t> a </a:t>
            </a:r>
            <a:r>
              <a:rPr lang="sk-SK" b="1" dirty="0">
                <a:solidFill>
                  <a:srgbClr val="00B050"/>
                </a:solidFill>
                <a:latin typeface="Comic Sans MS" pitchFamily="66" charset="0"/>
              </a:rPr>
              <a:t>celým telom</a:t>
            </a:r>
            <a:r>
              <a:rPr lang="sk-SK" dirty="0">
                <a:latin typeface="Comic Sans MS" pitchFamily="66" charset="0"/>
              </a:rPr>
              <a:t>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850106"/>
          </a:xfrm>
          <a:ln w="28575">
            <a:solidFill>
              <a:srgbClr val="CC0066"/>
            </a:solidFill>
          </a:ln>
        </p:spPr>
        <p:txBody>
          <a:bodyPr>
            <a:normAutofit/>
          </a:bodyPr>
          <a:lstStyle/>
          <a:p>
            <a:pPr algn="ctr"/>
            <a:r>
              <a:rPr lang="sk-SK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Malý (pľúcny) KO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046168" cy="4572000"/>
          </a:xfrm>
        </p:spPr>
        <p:txBody>
          <a:bodyPr>
            <a:normAutofit/>
          </a:bodyPr>
          <a:lstStyle/>
          <a:p>
            <a:pPr>
              <a:buNone/>
            </a:pPr>
            <a:endParaRPr lang="sk-SK" b="1" dirty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sk-SK" dirty="0">
                <a:latin typeface="Comic Sans MS" pitchFamily="66" charset="0"/>
              </a:rPr>
              <a:t>Odkysličená krv prúdi z </a:t>
            </a:r>
            <a:r>
              <a:rPr lang="sk-SK" b="1" dirty="0">
                <a:solidFill>
                  <a:srgbClr val="7030A0"/>
                </a:solidFill>
                <a:latin typeface="Comic Sans MS" pitchFamily="66" charset="0"/>
              </a:rPr>
              <a:t>pravej predsiene </a:t>
            </a:r>
            <a:r>
              <a:rPr lang="sk-SK" dirty="0">
                <a:latin typeface="Comic Sans MS" pitchFamily="66" charset="0"/>
              </a:rPr>
              <a:t>prúdi krv </a:t>
            </a:r>
            <a:r>
              <a:rPr lang="sk-SK" b="1" dirty="0">
                <a:solidFill>
                  <a:srgbClr val="00B050"/>
                </a:solidFill>
                <a:latin typeface="Comic Sans MS" pitchFamily="66" charset="0"/>
              </a:rPr>
              <a:t>do pravej komory</a:t>
            </a:r>
          </a:p>
          <a:p>
            <a:r>
              <a:rPr lang="sk-SK" dirty="0">
                <a:latin typeface="Comic Sans MS" pitchFamily="66" charset="0"/>
              </a:rPr>
              <a:t>z </a:t>
            </a:r>
            <a:r>
              <a:rPr lang="sk-SK" b="1" dirty="0">
                <a:solidFill>
                  <a:srgbClr val="00B050"/>
                </a:solidFill>
                <a:latin typeface="Comic Sans MS" pitchFamily="66" charset="0"/>
              </a:rPr>
              <a:t>pravej komory </a:t>
            </a:r>
            <a:r>
              <a:rPr lang="sk-SK" dirty="0">
                <a:latin typeface="Comic Sans MS" pitchFamily="66" charset="0"/>
              </a:rPr>
              <a:t>prúdi krv </a:t>
            </a:r>
            <a:r>
              <a:rPr lang="sk-SK" b="1" dirty="0">
                <a:solidFill>
                  <a:srgbClr val="00B0F0"/>
                </a:solidFill>
                <a:latin typeface="Comic Sans MS" pitchFamily="66" charset="0"/>
              </a:rPr>
              <a:t>do pľúc</a:t>
            </a:r>
            <a:r>
              <a:rPr lang="sk-SK" dirty="0">
                <a:latin typeface="Comic Sans MS" pitchFamily="66" charset="0"/>
              </a:rPr>
              <a:t>,</a:t>
            </a:r>
          </a:p>
          <a:p>
            <a:r>
              <a:rPr lang="sk-SK" dirty="0">
                <a:latin typeface="Comic Sans MS" pitchFamily="66" charset="0"/>
              </a:rPr>
              <a:t>v </a:t>
            </a:r>
            <a:r>
              <a:rPr lang="sk-SK" b="1" dirty="0">
                <a:solidFill>
                  <a:srgbClr val="00B0F0"/>
                </a:solidFill>
                <a:latin typeface="Comic Sans MS" pitchFamily="66" charset="0"/>
              </a:rPr>
              <a:t>pľúcach</a:t>
            </a:r>
            <a:r>
              <a:rPr lang="sk-SK" dirty="0">
                <a:latin typeface="Comic Sans MS" pitchFamily="66" charset="0"/>
              </a:rPr>
              <a:t> sa </a:t>
            </a:r>
            <a:r>
              <a:rPr lang="sk-SK" b="1" dirty="0">
                <a:solidFill>
                  <a:srgbClr val="FF0000"/>
                </a:solidFill>
                <a:latin typeface="Comic Sans MS" pitchFamily="66" charset="0"/>
              </a:rPr>
              <a:t>krv okysličí </a:t>
            </a:r>
            <a:endParaRPr lang="sk-SK" dirty="0">
              <a:latin typeface="Comic Sans MS" pitchFamily="66" charset="0"/>
            </a:endParaRPr>
          </a:p>
          <a:p>
            <a:r>
              <a:rPr lang="sk-SK" b="1" dirty="0">
                <a:solidFill>
                  <a:srgbClr val="FF0000"/>
                </a:solidFill>
                <a:latin typeface="Comic Sans MS" pitchFamily="66" charset="0"/>
              </a:rPr>
              <a:t>okysličená krv </a:t>
            </a:r>
            <a:r>
              <a:rPr lang="sk-SK" dirty="0">
                <a:latin typeface="Comic Sans MS" pitchFamily="66" charset="0"/>
              </a:rPr>
              <a:t>prúdi </a:t>
            </a:r>
            <a:r>
              <a:rPr lang="sk-SK" b="1" dirty="0">
                <a:solidFill>
                  <a:srgbClr val="00B0F0"/>
                </a:solidFill>
                <a:latin typeface="Comic Sans MS" pitchFamily="66" charset="0"/>
              </a:rPr>
              <a:t>z pľúc </a:t>
            </a:r>
            <a:r>
              <a:rPr lang="sk-SK" dirty="0">
                <a:latin typeface="Comic Sans MS" pitchFamily="66" charset="0"/>
              </a:rPr>
              <a:t>do </a:t>
            </a:r>
            <a:r>
              <a:rPr lang="sk-SK" b="1" dirty="0">
                <a:solidFill>
                  <a:srgbClr val="CC0066"/>
                </a:solidFill>
                <a:latin typeface="Comic Sans MS" pitchFamily="66" charset="0"/>
              </a:rPr>
              <a:t>ľavej predsiene </a:t>
            </a:r>
            <a:r>
              <a:rPr lang="sk-SK" dirty="0">
                <a:latin typeface="Comic Sans MS" pitchFamily="66" charset="0"/>
              </a:rPr>
              <a:t>a </a:t>
            </a:r>
            <a:r>
              <a:rPr lang="sk-SK" b="1" dirty="0">
                <a:solidFill>
                  <a:srgbClr val="660033"/>
                </a:solidFill>
                <a:latin typeface="Comic Sans MS" pitchFamily="66" charset="0"/>
              </a:rPr>
              <a:t>ľavej komory</a:t>
            </a:r>
            <a:r>
              <a:rPr lang="sk-SK" dirty="0"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sk-SK" dirty="0"/>
          </a:p>
          <a:p>
            <a:endParaRPr lang="sk-SK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388843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b="1" dirty="0">
                <a:solidFill>
                  <a:srgbClr val="660033"/>
                </a:solidFill>
                <a:latin typeface="Comic Sans MS" pitchFamily="66" charset="0"/>
              </a:rPr>
              <a:t>z ľavej komory </a:t>
            </a:r>
            <a:r>
              <a:rPr lang="sk-SK" dirty="0">
                <a:latin typeface="Comic Sans MS" pitchFamily="66" charset="0"/>
              </a:rPr>
              <a:t>prúdi </a:t>
            </a:r>
            <a:r>
              <a:rPr lang="sk-SK" b="1" dirty="0">
                <a:solidFill>
                  <a:srgbClr val="FF0000"/>
                </a:solidFill>
                <a:latin typeface="Comic Sans MS" pitchFamily="66" charset="0"/>
              </a:rPr>
              <a:t>okysličená krv </a:t>
            </a:r>
            <a:r>
              <a:rPr lang="sk-SK" dirty="0">
                <a:latin typeface="Comic Sans MS" pitchFamily="66" charset="0"/>
              </a:rPr>
              <a:t>tepnou – </a:t>
            </a:r>
            <a:r>
              <a:rPr lang="sk-SK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srdcovnicou (aortou) </a:t>
            </a:r>
            <a:r>
              <a:rPr lang="sk-SK" dirty="0">
                <a:latin typeface="Comic Sans MS" pitchFamily="66" charset="0"/>
              </a:rPr>
              <a:t>do celého tela, aby rozviedla </a:t>
            </a:r>
            <a:r>
              <a:rPr lang="sk-SK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kyslík</a:t>
            </a:r>
            <a:r>
              <a:rPr lang="sk-SK" dirty="0">
                <a:latin typeface="Comic Sans MS" pitchFamily="66" charset="0"/>
              </a:rPr>
              <a:t>,</a:t>
            </a:r>
          </a:p>
          <a:p>
            <a:r>
              <a:rPr lang="sk-SK" b="1" dirty="0">
                <a:solidFill>
                  <a:srgbClr val="860000"/>
                </a:solidFill>
                <a:latin typeface="Comic Sans MS" pitchFamily="66" charset="0"/>
              </a:rPr>
              <a:t>odkysličená krv </a:t>
            </a:r>
            <a:r>
              <a:rPr lang="sk-SK" dirty="0">
                <a:latin typeface="Comic Sans MS" pitchFamily="66" charset="0"/>
              </a:rPr>
              <a:t>prúdi </a:t>
            </a:r>
            <a:r>
              <a:rPr lang="sk-SK" b="1" dirty="0">
                <a:latin typeface="Comic Sans MS" pitchFamily="66" charset="0"/>
              </a:rPr>
              <a:t>hornou a dolnou dutou žilou </a:t>
            </a:r>
            <a:r>
              <a:rPr lang="sk-SK" dirty="0">
                <a:latin typeface="Comic Sans MS" pitchFamily="66" charset="0"/>
              </a:rPr>
              <a:t>do </a:t>
            </a:r>
            <a:r>
              <a:rPr lang="sk-SK" b="1" dirty="0">
                <a:solidFill>
                  <a:srgbClr val="7030A0"/>
                </a:solidFill>
                <a:latin typeface="Comic Sans MS" pitchFamily="66" charset="0"/>
              </a:rPr>
              <a:t>pravej predsiene</a:t>
            </a:r>
            <a:r>
              <a:rPr lang="sk-SK" dirty="0">
                <a:solidFill>
                  <a:srgbClr val="7030A0"/>
                </a:solidFill>
                <a:latin typeface="Comic Sans MS" pitchFamily="66" charset="0"/>
              </a:rPr>
              <a:t>. </a:t>
            </a:r>
          </a:p>
          <a:p>
            <a:endParaRPr lang="sk-SK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5184576" cy="922114"/>
          </a:xfrm>
          <a:ln w="28575">
            <a:solidFill>
              <a:srgbClr val="CC0066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sk-SK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veľký (telový) KO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12776"/>
            <a:ext cx="345638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408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72386" cy="4572000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rgbClr val="FF0000"/>
                </a:solidFill>
              </a:rPr>
              <a:t>Tep – pulz</a:t>
            </a:r>
            <a:r>
              <a:rPr lang="sk-SK" sz="3200" dirty="0"/>
              <a:t> = vlnenie stien ciev pri ich napnutí</a:t>
            </a:r>
          </a:p>
          <a:p>
            <a:r>
              <a:rPr lang="sk-SK" sz="3200" b="1" dirty="0">
                <a:solidFill>
                  <a:srgbClr val="FF0000"/>
                </a:solidFill>
              </a:rPr>
              <a:t>Krvný tlak </a:t>
            </a:r>
            <a:r>
              <a:rPr lang="sk-SK" sz="3200" dirty="0"/>
              <a:t>= sila, akou krv pôsobí na steny ciev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6275040" cy="1728192"/>
          </a:xfrm>
          <a:ln w="38100">
            <a:solidFill>
              <a:srgbClr val="66FFFF"/>
            </a:solidFill>
          </a:ln>
        </p:spPr>
        <p:txBody>
          <a:bodyPr>
            <a:normAutofit fontScale="92500"/>
          </a:bodyPr>
          <a:lstStyle/>
          <a:p>
            <a:r>
              <a:rPr lang="sk-SK" b="1" dirty="0">
                <a:solidFill>
                  <a:srgbClr val="FF0000"/>
                </a:solidFill>
                <a:latin typeface="Comic Sans MS" pitchFamily="66" charset="0"/>
              </a:rPr>
              <a:t>Tep</a:t>
            </a:r>
            <a:r>
              <a:rPr lang="sk-SK" dirty="0">
                <a:latin typeface="Comic Sans MS" pitchFamily="66" charset="0"/>
              </a:rPr>
              <a:t> = vonkajší prejav činnosti srdca (zápästie, krčná jamka)</a:t>
            </a:r>
          </a:p>
          <a:p>
            <a:r>
              <a:rPr lang="sk-SK" dirty="0">
                <a:latin typeface="Comic Sans MS" pitchFamily="66" charset="0"/>
              </a:rPr>
              <a:t>U zdravého človeka je počet tepov: </a:t>
            </a:r>
            <a:r>
              <a:rPr lang="sk-SK" b="1" dirty="0">
                <a:latin typeface="Comic Sans MS" pitchFamily="66" charset="0"/>
              </a:rPr>
              <a:t>70/minútu</a:t>
            </a:r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283968" y="4005064"/>
            <a:ext cx="3873624" cy="1656184"/>
          </a:xfrm>
          <a:ln w="38100">
            <a:solidFill>
              <a:srgbClr val="66FFFF"/>
            </a:solidFill>
          </a:ln>
        </p:spPr>
        <p:txBody>
          <a:bodyPr>
            <a:normAutofit fontScale="92500"/>
          </a:bodyPr>
          <a:lstStyle/>
          <a:p>
            <a:r>
              <a:rPr lang="sk-SK" b="1" dirty="0">
                <a:solidFill>
                  <a:srgbClr val="FF0000"/>
                </a:solidFill>
                <a:latin typeface="Comic Sans MS" pitchFamily="66" charset="0"/>
              </a:rPr>
              <a:t>Minútový objem srdca </a:t>
            </a:r>
            <a:r>
              <a:rPr lang="sk-SK" dirty="0">
                <a:latin typeface="Comic Sans MS" pitchFamily="66" charset="0"/>
              </a:rPr>
              <a:t>– množstvo krvi prečerpané za 1 minútu (cca 5 l krvi, za 1 deň asi 10.000 l)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1143000"/>
          </a:xfrm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Meranie krvného tlaku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2276872"/>
            <a:ext cx="3657600" cy="2520280"/>
          </a:xfr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sk-SK" dirty="0">
                <a:latin typeface="Comic Sans MS" pitchFamily="66" charset="0"/>
              </a:rPr>
              <a:t>Vyšetrenie činnosti srdca</a:t>
            </a:r>
          </a:p>
          <a:p>
            <a:r>
              <a:rPr lang="sk-SK" dirty="0">
                <a:latin typeface="Comic Sans MS" pitchFamily="66" charset="0"/>
              </a:rPr>
              <a:t>Je to tlak </a:t>
            </a:r>
            <a:r>
              <a:rPr lang="sk-SK" b="1" dirty="0">
                <a:solidFill>
                  <a:srgbClr val="006600"/>
                </a:solidFill>
                <a:latin typeface="Comic Sans MS" pitchFamily="66" charset="0"/>
              </a:rPr>
              <a:t>v tepnách</a:t>
            </a:r>
          </a:p>
          <a:p>
            <a:r>
              <a:rPr lang="sk-SK" dirty="0">
                <a:latin typeface="Comic Sans MS" pitchFamily="66" charset="0"/>
              </a:rPr>
              <a:t>Meria sa </a:t>
            </a:r>
            <a:r>
              <a:rPr lang="sk-SK" b="1" dirty="0" err="1">
                <a:solidFill>
                  <a:srgbClr val="FF0000"/>
                </a:solidFill>
                <a:latin typeface="Comic Sans MS" pitchFamily="66" charset="0"/>
              </a:rPr>
              <a:t>tonometrom</a:t>
            </a:r>
            <a:r>
              <a:rPr lang="sk-SK" dirty="0">
                <a:latin typeface="Comic Sans MS" pitchFamily="66" charset="0"/>
              </a:rPr>
              <a:t>, najčastejšie na </a:t>
            </a:r>
            <a:r>
              <a:rPr lang="sk-SK" b="1" dirty="0">
                <a:solidFill>
                  <a:srgbClr val="006600"/>
                </a:solidFill>
                <a:latin typeface="Comic Sans MS" pitchFamily="66" charset="0"/>
              </a:rPr>
              <a:t>ramennej tepne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085184"/>
            <a:ext cx="1872208" cy="159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1916832"/>
            <a:ext cx="3600400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6624736" cy="1368152"/>
          </a:xfrm>
          <a:ln w="38100">
            <a:solidFill>
              <a:srgbClr val="99FF99"/>
            </a:solidFill>
          </a:ln>
        </p:spPr>
        <p:txBody>
          <a:bodyPr>
            <a:normAutofit fontScale="92500"/>
          </a:bodyPr>
          <a:lstStyle/>
          <a:p>
            <a:r>
              <a:rPr lang="sk-SK" b="1" i="1" dirty="0">
                <a:solidFill>
                  <a:srgbClr val="CC66FF"/>
                </a:solidFill>
              </a:rPr>
              <a:t>Najvyššie hodnota tlaku </a:t>
            </a:r>
            <a:r>
              <a:rPr lang="sk-SK" i="1" dirty="0">
                <a:solidFill>
                  <a:srgbClr val="000000"/>
                </a:solidFill>
              </a:rPr>
              <a:t>dosiahnutá  počas </a:t>
            </a:r>
            <a:r>
              <a:rPr lang="sk-SK" b="1" i="1" dirty="0">
                <a:solidFill>
                  <a:srgbClr val="000000"/>
                </a:solidFill>
              </a:rPr>
              <a:t>sťahu – </a:t>
            </a:r>
            <a:r>
              <a:rPr lang="sk-SK" b="1" i="1" dirty="0" err="1">
                <a:solidFill>
                  <a:srgbClr val="000000"/>
                </a:solidFill>
              </a:rPr>
              <a:t>systoly</a:t>
            </a:r>
            <a:r>
              <a:rPr lang="sk-SK" b="1" i="1" dirty="0">
                <a:solidFill>
                  <a:srgbClr val="000000"/>
                </a:solidFill>
              </a:rPr>
              <a:t> </a:t>
            </a:r>
            <a:r>
              <a:rPr lang="sk-SK" i="1" dirty="0">
                <a:solidFill>
                  <a:srgbClr val="000000"/>
                </a:solidFill>
              </a:rPr>
              <a:t>sa nazýva </a:t>
            </a:r>
            <a:r>
              <a:rPr lang="sk-SK" b="1" i="1" dirty="0" err="1">
                <a:solidFill>
                  <a:srgbClr val="CC66FF"/>
                </a:solidFill>
              </a:rPr>
              <a:t>systolický</a:t>
            </a:r>
            <a:r>
              <a:rPr lang="sk-SK" b="1" i="1" dirty="0">
                <a:solidFill>
                  <a:srgbClr val="CC66FF"/>
                </a:solidFill>
              </a:rPr>
              <a:t> tlak</a:t>
            </a:r>
            <a:r>
              <a:rPr lang="sk-SK" i="1" dirty="0">
                <a:solidFill>
                  <a:srgbClr val="CC66FF"/>
                </a:solidFill>
              </a:rPr>
              <a:t> </a:t>
            </a:r>
            <a:r>
              <a:rPr lang="sk-SK" sz="2000" i="1" dirty="0">
                <a:solidFill>
                  <a:srgbClr val="000000"/>
                </a:solidFill>
              </a:rPr>
              <a:t>(dosahuje hodnotu 14–16 kPa, t.j. 100 – 120 torr).</a:t>
            </a:r>
            <a:r>
              <a:rPr lang="sk-SK" i="1" dirty="0">
                <a:solidFill>
                  <a:srgbClr val="000000"/>
                </a:solidFill>
              </a:rPr>
              <a:t> </a:t>
            </a:r>
          </a:p>
          <a:p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2"/>
          </p:nvPr>
        </p:nvSpPr>
        <p:spPr>
          <a:xfrm>
            <a:off x="1619672" y="2852936"/>
            <a:ext cx="6768752" cy="1368152"/>
          </a:xfrm>
          <a:ln w="38100">
            <a:solidFill>
              <a:srgbClr val="CC0066"/>
            </a:solidFill>
          </a:ln>
        </p:spPr>
        <p:txBody>
          <a:bodyPr>
            <a:normAutofit fontScale="92500"/>
          </a:bodyPr>
          <a:lstStyle/>
          <a:p>
            <a:r>
              <a:rPr lang="sk-SK" b="1" i="1" dirty="0">
                <a:solidFill>
                  <a:schemeClr val="accent1">
                    <a:lumMod val="75000"/>
                  </a:schemeClr>
                </a:solidFill>
              </a:rPr>
              <a:t>Najnižšia hodnota</a:t>
            </a:r>
            <a:r>
              <a:rPr lang="sk-SK" i="1" dirty="0">
                <a:solidFill>
                  <a:srgbClr val="000000"/>
                </a:solidFill>
              </a:rPr>
              <a:t>, na ktorú tlak klesne počas </a:t>
            </a:r>
            <a:r>
              <a:rPr lang="sk-SK" b="1" i="1" dirty="0">
                <a:solidFill>
                  <a:srgbClr val="000000"/>
                </a:solidFill>
              </a:rPr>
              <a:t>ochabnutia – diastoly</a:t>
            </a:r>
            <a:r>
              <a:rPr lang="sk-SK" i="1" dirty="0">
                <a:solidFill>
                  <a:srgbClr val="000000"/>
                </a:solidFill>
              </a:rPr>
              <a:t>, je </a:t>
            </a:r>
            <a:r>
              <a:rPr lang="sk-SK" b="1" i="1" dirty="0">
                <a:solidFill>
                  <a:schemeClr val="accent1">
                    <a:lumMod val="75000"/>
                  </a:schemeClr>
                </a:solidFill>
              </a:rPr>
              <a:t>diastolický tlak</a:t>
            </a:r>
            <a:r>
              <a:rPr lang="sk-SK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sz="2000" i="1" dirty="0">
                <a:solidFill>
                  <a:srgbClr val="000000"/>
                </a:solidFill>
              </a:rPr>
              <a:t>(dosahuje  hodnotu 8–11 kPa – t.j. 60 – 80 torr).</a:t>
            </a:r>
            <a:r>
              <a:rPr lang="sk-SK" i="1" dirty="0">
                <a:solidFill>
                  <a:srgbClr val="000000"/>
                </a:solidFill>
              </a:rPr>
              <a:t> </a:t>
            </a:r>
          </a:p>
          <a:p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2195736" y="5229200"/>
            <a:ext cx="3888432" cy="9233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120/80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570186"/>
          </a:xfrm>
        </p:spPr>
        <p:txBody>
          <a:bodyPr>
            <a:normAutofit/>
          </a:bodyPr>
          <a:lstStyle/>
          <a:p>
            <a:pPr algn="ctr"/>
            <a:r>
              <a:rPr lang="sk-SK" b="1" dirty="0">
                <a:solidFill>
                  <a:srgbClr val="FF0000"/>
                </a:solidFill>
                <a:latin typeface="Comic Sans MS" pitchFamily="66" charset="0"/>
              </a:rPr>
              <a:t>láska je blesk ktorý zapáli plamienok v srdci je na nás ako si ten plamienok v srdci udržíme aby nám nezhasol...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7056784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88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ARLING" pitchFamily="2" charset="0"/>
              </a:rPr>
              <a:t>KONIEC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169BC1-296B-4771-A32D-D37A2626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32D1E94-E680-49CB-89A7-8E9DD42ED56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/>
              <a:t>Srdce je uložené v hrudníkovej dutine vo väzivovom vaku – </a:t>
            </a:r>
            <a:r>
              <a:rPr lang="sk-SK" b="1" dirty="0">
                <a:solidFill>
                  <a:srgbClr val="FF0000"/>
                </a:solidFill>
              </a:rPr>
              <a:t>osrdcovníku</a:t>
            </a:r>
          </a:p>
          <a:p>
            <a:r>
              <a:rPr lang="sk-SK" b="1" dirty="0">
                <a:solidFill>
                  <a:srgbClr val="FF0000"/>
                </a:solidFill>
              </a:rPr>
              <a:t>Chránia ho:</a:t>
            </a:r>
          </a:p>
          <a:p>
            <a:pPr lvl="1"/>
            <a:r>
              <a:rPr lang="sk-SK" sz="2400" dirty="0"/>
              <a:t>rebrá</a:t>
            </a:r>
          </a:p>
          <a:p>
            <a:pPr lvl="1"/>
            <a:r>
              <a:rPr lang="sk-SK" sz="2400" dirty="0"/>
              <a:t>hrudná kosť</a:t>
            </a:r>
          </a:p>
          <a:p>
            <a:pPr lvl="1"/>
            <a:r>
              <a:rPr lang="sk-SK" sz="2400" dirty="0"/>
              <a:t>pľúca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CEEA729-4D8D-4850-941C-895284D36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2420888"/>
            <a:ext cx="3384376" cy="423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39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4C68386A-5300-4E57-AC0B-721242956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640960" cy="674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1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0019042A-20C1-495D-893C-498E6A285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8640960" cy="6857999"/>
          </a:xfrm>
          <a:prstGeom prst="rect">
            <a:avLst/>
          </a:prstGeom>
        </p:spPr>
      </p:pic>
      <p:sp>
        <p:nvSpPr>
          <p:cNvPr id="3" name="Obdĺžnik 2">
            <a:extLst>
              <a:ext uri="{FF2B5EF4-FFF2-40B4-BE49-F238E27FC236}">
                <a16:creationId xmlns:a16="http://schemas.microsoft.com/office/drawing/2014/main" id="{8460463C-4929-4B21-B856-3A09A1FBE56A}"/>
              </a:ext>
            </a:extLst>
          </p:cNvPr>
          <p:cNvSpPr/>
          <p:nvPr/>
        </p:nvSpPr>
        <p:spPr>
          <a:xfrm>
            <a:off x="251520" y="2276872"/>
            <a:ext cx="144016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2D06AF59-183E-4FF5-A859-F24594F35111}"/>
              </a:ext>
            </a:extLst>
          </p:cNvPr>
          <p:cNvSpPr txBox="1"/>
          <p:nvPr/>
        </p:nvSpPr>
        <p:spPr>
          <a:xfrm>
            <a:off x="7092280" y="5301208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413C25C8-970A-48FA-8EE7-3F82E0A8E3DC}"/>
              </a:ext>
            </a:extLst>
          </p:cNvPr>
          <p:cNvSpPr txBox="1"/>
          <p:nvPr/>
        </p:nvSpPr>
        <p:spPr>
          <a:xfrm>
            <a:off x="7092280" y="4437112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D5CE3EB0-EE0A-4284-8B59-D73C699EA070}"/>
              </a:ext>
            </a:extLst>
          </p:cNvPr>
          <p:cNvSpPr txBox="1"/>
          <p:nvPr/>
        </p:nvSpPr>
        <p:spPr>
          <a:xfrm>
            <a:off x="7092280" y="3429000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9268D4B4-E223-45D6-947F-621E24A118C1}"/>
              </a:ext>
            </a:extLst>
          </p:cNvPr>
          <p:cNvSpPr/>
          <p:nvPr/>
        </p:nvSpPr>
        <p:spPr>
          <a:xfrm>
            <a:off x="7308304" y="3249653"/>
            <a:ext cx="1224136" cy="548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E0F2CB70-2A4B-4A8A-869B-C2B0F0D2057D}"/>
              </a:ext>
            </a:extLst>
          </p:cNvPr>
          <p:cNvSpPr txBox="1"/>
          <p:nvPr/>
        </p:nvSpPr>
        <p:spPr>
          <a:xfrm>
            <a:off x="7092280" y="2276872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30957D4E-78C5-464E-B0A9-25B0EB229F7B}"/>
              </a:ext>
            </a:extLst>
          </p:cNvPr>
          <p:cNvSpPr txBox="1"/>
          <p:nvPr/>
        </p:nvSpPr>
        <p:spPr>
          <a:xfrm>
            <a:off x="7092280" y="1268760"/>
            <a:ext cx="1512168" cy="404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7A2223FD-2599-40EB-A21B-D7144879FE84}"/>
              </a:ext>
            </a:extLst>
          </p:cNvPr>
          <p:cNvSpPr txBox="1"/>
          <p:nvPr/>
        </p:nvSpPr>
        <p:spPr>
          <a:xfrm>
            <a:off x="395536" y="48064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3ADB61FA-FA0B-47F2-A34B-EDB2BCB47F39}"/>
              </a:ext>
            </a:extLst>
          </p:cNvPr>
          <p:cNvSpPr/>
          <p:nvPr/>
        </p:nvSpPr>
        <p:spPr>
          <a:xfrm>
            <a:off x="395536" y="3573018"/>
            <a:ext cx="1224136" cy="504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F4CEC408-39D7-4C9F-8422-2A862F4C014C}"/>
              </a:ext>
            </a:extLst>
          </p:cNvPr>
          <p:cNvSpPr/>
          <p:nvPr/>
        </p:nvSpPr>
        <p:spPr>
          <a:xfrm>
            <a:off x="395536" y="4653136"/>
            <a:ext cx="1224136" cy="504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DEB29DBA-465C-48A0-8E8A-C1AEB8EB1117}"/>
              </a:ext>
            </a:extLst>
          </p:cNvPr>
          <p:cNvSpPr/>
          <p:nvPr/>
        </p:nvSpPr>
        <p:spPr>
          <a:xfrm>
            <a:off x="7092280" y="1268760"/>
            <a:ext cx="1656184" cy="513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49D0AB69-1C3D-4A88-8EDB-6359F5F8C823}"/>
              </a:ext>
            </a:extLst>
          </p:cNvPr>
          <p:cNvSpPr/>
          <p:nvPr/>
        </p:nvSpPr>
        <p:spPr>
          <a:xfrm>
            <a:off x="395536" y="5517232"/>
            <a:ext cx="108012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bdĺžnik 15">
            <a:extLst>
              <a:ext uri="{FF2B5EF4-FFF2-40B4-BE49-F238E27FC236}">
                <a16:creationId xmlns:a16="http://schemas.microsoft.com/office/drawing/2014/main" id="{166C5A38-DD17-4226-8BD1-445CC735451B}"/>
              </a:ext>
            </a:extLst>
          </p:cNvPr>
          <p:cNvSpPr/>
          <p:nvPr/>
        </p:nvSpPr>
        <p:spPr>
          <a:xfrm>
            <a:off x="395536" y="2222695"/>
            <a:ext cx="1224136" cy="423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bdĺžnik 16">
            <a:extLst>
              <a:ext uri="{FF2B5EF4-FFF2-40B4-BE49-F238E27FC236}">
                <a16:creationId xmlns:a16="http://schemas.microsoft.com/office/drawing/2014/main" id="{6BD9C390-E2A0-4D3C-BCA3-38E97869DD53}"/>
              </a:ext>
            </a:extLst>
          </p:cNvPr>
          <p:cNvSpPr/>
          <p:nvPr/>
        </p:nvSpPr>
        <p:spPr>
          <a:xfrm>
            <a:off x="7380312" y="3487316"/>
            <a:ext cx="1080120" cy="369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4998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612C4D56-33E8-4729-98EE-B852D0EBD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"/>
            <a:ext cx="8640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07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2044824"/>
          </a:xfrm>
          <a:ln w="38100">
            <a:solidFill>
              <a:srgbClr val="CC0066"/>
            </a:solidFill>
          </a:ln>
        </p:spPr>
        <p:txBody>
          <a:bodyPr/>
          <a:lstStyle/>
          <a:p>
            <a:r>
              <a:rPr lang="sk-SK" dirty="0">
                <a:latin typeface="Comic Sans MS" pitchFamily="66" charset="0"/>
              </a:rPr>
              <a:t>Srdce pracuje ako </a:t>
            </a:r>
            <a:r>
              <a:rPr lang="sk-SK" b="1" dirty="0">
                <a:solidFill>
                  <a:srgbClr val="FF0000"/>
                </a:solidFill>
                <a:latin typeface="Comic Sans MS" pitchFamily="66" charset="0"/>
              </a:rPr>
              <a:t>čerpadlo</a:t>
            </a:r>
            <a:r>
              <a:rPr lang="sk-SK" dirty="0">
                <a:latin typeface="Comic Sans MS" pitchFamily="66" charset="0"/>
              </a:rPr>
              <a:t> – zabezpečuje </a:t>
            </a:r>
            <a:r>
              <a:rPr lang="sk-SK" b="1" dirty="0">
                <a:latin typeface="Comic Sans MS" pitchFamily="66" charset="0"/>
              </a:rPr>
              <a:t>nonstop</a:t>
            </a:r>
            <a:r>
              <a:rPr lang="sk-SK" dirty="0">
                <a:latin typeface="Comic Sans MS" pitchFamily="66" charset="0"/>
              </a:rPr>
              <a:t> cirkuláciu krvi v cievach</a:t>
            </a:r>
          </a:p>
          <a:p>
            <a:endParaRPr lang="sk-SK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70042DD4-129A-4292-8E00-F22AA4C35927}"/>
              </a:ext>
            </a:extLst>
          </p:cNvPr>
          <p:cNvSpPr txBox="1"/>
          <p:nvPr/>
        </p:nvSpPr>
        <p:spPr>
          <a:xfrm>
            <a:off x="1323046" y="5226394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Je mohutný dutý sval veľký ako päsť a má hmotnosť cca 350 g</a:t>
            </a:r>
          </a:p>
        </p:txBody>
      </p:sp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0D19CC29-79FE-4793-94CA-41D758CA60AD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83968" y="3429000"/>
            <a:ext cx="3960440" cy="3127151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3FFCCD11-8E71-4973-8229-940857071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139" y="284264"/>
            <a:ext cx="2377101" cy="29287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A28EEC-2D61-421E-A2DE-77600AAE0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sk-SK" dirty="0"/>
              <a:t>Stavba srdca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F9209EF8-F22A-42AD-B758-3C954ABBD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55675"/>
            <a:ext cx="1662360" cy="2398796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9CB1423A-765F-42DC-8EFF-42F4F305042A}"/>
              </a:ext>
            </a:extLst>
          </p:cNvPr>
          <p:cNvSpPr txBox="1"/>
          <p:nvPr/>
        </p:nvSpPr>
        <p:spPr>
          <a:xfrm>
            <a:off x="618979" y="1545828"/>
            <a:ext cx="3000688" cy="132343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FF0000"/>
                </a:solidFill>
              </a:rPr>
              <a:t>Zvislou priehradkou </a:t>
            </a:r>
            <a:r>
              <a:rPr lang="sk-SK" sz="2000" dirty="0"/>
              <a:t>je srdce rozdelené na </a:t>
            </a:r>
            <a:r>
              <a:rPr lang="sk-SK" sz="2000" b="1" dirty="0">
                <a:solidFill>
                  <a:srgbClr val="FF0000"/>
                </a:solidFill>
              </a:rPr>
              <a:t>pravú a ľavú polovicu.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DE4D1616-E304-4898-88E5-7AB1DAE6D846}"/>
              </a:ext>
            </a:extLst>
          </p:cNvPr>
          <p:cNvSpPr txBox="1"/>
          <p:nvPr/>
        </p:nvSpPr>
        <p:spPr>
          <a:xfrm>
            <a:off x="457200" y="3428999"/>
            <a:ext cx="3162466" cy="101566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k-SK" sz="2000" dirty="0"/>
              <a:t>Každá polovica je rozdelená priečne na </a:t>
            </a:r>
            <a:r>
              <a:rPr lang="sk-SK" sz="2000" b="1" dirty="0">
                <a:solidFill>
                  <a:srgbClr val="FF0000"/>
                </a:solidFill>
              </a:rPr>
              <a:t>predsieň a komoru.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715C5963-CC3D-4C43-84CA-AE12F74A7497}"/>
              </a:ext>
            </a:extLst>
          </p:cNvPr>
          <p:cNvSpPr txBox="1"/>
          <p:nvPr/>
        </p:nvSpPr>
        <p:spPr>
          <a:xfrm>
            <a:off x="3247241" y="5483433"/>
            <a:ext cx="3162466" cy="101566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k-SK" sz="2000" dirty="0"/>
              <a:t>Rozlišujeme </a:t>
            </a:r>
            <a:r>
              <a:rPr lang="sk-SK" sz="2000" b="1" dirty="0">
                <a:solidFill>
                  <a:srgbClr val="FF0000"/>
                </a:solidFill>
              </a:rPr>
              <a:t>pravú a ľavú predsieň</a:t>
            </a:r>
            <a:r>
              <a:rPr lang="sk-SK" sz="2000" dirty="0"/>
              <a:t> a </a:t>
            </a:r>
            <a:r>
              <a:rPr lang="sk-SK" sz="2000" b="1" dirty="0">
                <a:solidFill>
                  <a:srgbClr val="FF0000"/>
                </a:solidFill>
              </a:rPr>
              <a:t>pravú a ľavú komoru</a:t>
            </a:r>
          </a:p>
        </p:txBody>
      </p:sp>
      <p:cxnSp>
        <p:nvCxnSpPr>
          <p:cNvPr id="13" name="Rovná spojovacia šípka 12">
            <a:extLst>
              <a:ext uri="{FF2B5EF4-FFF2-40B4-BE49-F238E27FC236}">
                <a16:creationId xmlns:a16="http://schemas.microsoft.com/office/drawing/2014/main" id="{419896BC-F12F-491A-A57E-8F9481ADAC79}"/>
              </a:ext>
            </a:extLst>
          </p:cNvPr>
          <p:cNvCxnSpPr>
            <a:cxnSpLocks/>
          </p:cNvCxnSpPr>
          <p:nvPr/>
        </p:nvCxnSpPr>
        <p:spPr>
          <a:xfrm>
            <a:off x="3457624" y="1755073"/>
            <a:ext cx="2554536" cy="4524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Obrázok 14">
            <a:extLst>
              <a:ext uri="{FF2B5EF4-FFF2-40B4-BE49-F238E27FC236}">
                <a16:creationId xmlns:a16="http://schemas.microsoft.com/office/drawing/2014/main" id="{26F40A47-DEF8-441E-9F1E-85B5D7886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608" y="4706421"/>
            <a:ext cx="2294384" cy="2128838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:a16="http://schemas.microsoft.com/office/drawing/2014/main" id="{A4914283-2558-4908-8787-68E940EB2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242" y="3289691"/>
            <a:ext cx="2104463" cy="19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17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8BF71E89-AAFD-400F-8344-14B28A2008A5}"/>
              </a:ext>
            </a:extLst>
          </p:cNvPr>
          <p:cNvSpPr txBox="1"/>
          <p:nvPr/>
        </p:nvSpPr>
        <p:spPr>
          <a:xfrm>
            <a:off x="683568" y="477435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Výživu srdca zabezpečujú </a:t>
            </a:r>
            <a:r>
              <a:rPr lang="sk-SK" sz="2800" b="1" dirty="0">
                <a:solidFill>
                  <a:srgbClr val="FF0000"/>
                </a:solidFill>
              </a:rPr>
              <a:t>vencovité tepny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5D5ACDB-4C73-4454-9443-1ED1128D2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1" y="1458788"/>
            <a:ext cx="2880320" cy="5039797"/>
          </a:xfrm>
          <a:prstGeom prst="rect">
            <a:avLst/>
          </a:prstGeom>
        </p:spPr>
      </p:pic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0AE33C78-9C1C-40B1-86C4-5DE9D71EF023}"/>
              </a:ext>
            </a:extLst>
          </p:cNvPr>
          <p:cNvCxnSpPr>
            <a:stCxn id="4" idx="2"/>
          </p:cNvCxnSpPr>
          <p:nvPr/>
        </p:nvCxnSpPr>
        <p:spPr>
          <a:xfrm>
            <a:off x="2951820" y="1431542"/>
            <a:ext cx="1620180" cy="26455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Rovná spojovacia šípka 9">
            <a:extLst>
              <a:ext uri="{FF2B5EF4-FFF2-40B4-BE49-F238E27FC236}">
                <a16:creationId xmlns:a16="http://schemas.microsoft.com/office/drawing/2014/main" id="{0122744E-B124-401A-AB61-C3984AD02109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2951820" y="1431542"/>
            <a:ext cx="3348372" cy="26727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859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CDB7A719-09C8-4BFE-9A29-E11D4B662A4D}"/>
              </a:ext>
            </a:extLst>
          </p:cNvPr>
          <p:cNvSpPr txBox="1"/>
          <p:nvPr/>
        </p:nvSpPr>
        <p:spPr>
          <a:xfrm>
            <a:off x="683568" y="908720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Medzi predsieňami a komorami sú </a:t>
            </a:r>
            <a:r>
              <a:rPr lang="sk-SK" sz="2400" b="1" dirty="0" err="1">
                <a:solidFill>
                  <a:srgbClr val="FF0000"/>
                </a:solidFill>
              </a:rPr>
              <a:t>cípovité</a:t>
            </a:r>
            <a:r>
              <a:rPr lang="sk-SK" sz="2400" b="1" dirty="0">
                <a:solidFill>
                  <a:srgbClr val="FF0000"/>
                </a:solidFill>
              </a:rPr>
              <a:t> chlopne</a:t>
            </a:r>
            <a:r>
              <a:rPr lang="sk-SK" sz="2400" dirty="0"/>
              <a:t>. 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A37798A9-F82E-4F4E-A367-38BE56722B4D}"/>
              </a:ext>
            </a:extLst>
          </p:cNvPr>
          <p:cNvSpPr txBox="1"/>
          <p:nvPr/>
        </p:nvSpPr>
        <p:spPr>
          <a:xfrm>
            <a:off x="467544" y="2780928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Umožňujú prechod krvi </a:t>
            </a:r>
            <a:r>
              <a:rPr lang="sk-SK" sz="2400" b="1" dirty="0"/>
              <a:t>len jedným smerom</a:t>
            </a: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B52AB443-15E0-4F2E-B630-B28B9DD91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1484783"/>
            <a:ext cx="5256584" cy="5343233"/>
          </a:xfrm>
          <a:prstGeom prst="rect">
            <a:avLst/>
          </a:prstGeom>
        </p:spPr>
      </p:pic>
      <p:sp>
        <p:nvSpPr>
          <p:cNvPr id="11" name="Ovál 10">
            <a:extLst>
              <a:ext uri="{FF2B5EF4-FFF2-40B4-BE49-F238E27FC236}">
                <a16:creationId xmlns:a16="http://schemas.microsoft.com/office/drawing/2014/main" id="{E14FE8C3-BB8B-4272-88FC-5EC77DF2B51A}"/>
              </a:ext>
            </a:extLst>
          </p:cNvPr>
          <p:cNvSpPr/>
          <p:nvPr/>
        </p:nvSpPr>
        <p:spPr>
          <a:xfrm>
            <a:off x="3635896" y="5229200"/>
            <a:ext cx="936104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B4FFAEA9-51CD-45C4-B5F1-EC32809ECADB}"/>
              </a:ext>
            </a:extLst>
          </p:cNvPr>
          <p:cNvSpPr/>
          <p:nvPr/>
        </p:nvSpPr>
        <p:spPr>
          <a:xfrm>
            <a:off x="8028384" y="3868615"/>
            <a:ext cx="936104" cy="71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9262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>
                <a:solidFill>
                  <a:srgbClr val="FF0000"/>
                </a:solidFill>
              </a:rPr>
              <a:t>Mechanická činnosť srdca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>
          <a:xfrm>
            <a:off x="428596" y="2786058"/>
            <a:ext cx="4546848" cy="1971676"/>
          </a:xfrm>
          <a:ln w="57150">
            <a:solidFill>
              <a:srgbClr val="66FFFF"/>
            </a:solidFill>
          </a:ln>
        </p:spPr>
        <p:txBody>
          <a:bodyPr/>
          <a:lstStyle/>
          <a:p>
            <a:r>
              <a:rPr lang="sk-SK" dirty="0">
                <a:latin typeface="Comic Sans MS" pitchFamily="66" charset="0"/>
              </a:rPr>
              <a:t>= pravidelné striedanie </a:t>
            </a:r>
            <a:r>
              <a:rPr lang="sk-SK" b="1" dirty="0">
                <a:solidFill>
                  <a:srgbClr val="C00000"/>
                </a:solidFill>
                <a:latin typeface="Comic Sans MS" pitchFamily="66" charset="0"/>
              </a:rPr>
              <a:t>KONTRAKCIE</a:t>
            </a:r>
            <a:r>
              <a:rPr lang="sk-SK" dirty="0">
                <a:latin typeface="Comic Sans MS" pitchFamily="66" charset="0"/>
              </a:rPr>
              <a:t> (zmrštenie) a </a:t>
            </a:r>
            <a:r>
              <a:rPr lang="sk-SK" b="1" dirty="0">
                <a:solidFill>
                  <a:srgbClr val="C00000"/>
                </a:solidFill>
                <a:latin typeface="Comic Sans MS" pitchFamily="66" charset="0"/>
              </a:rPr>
              <a:t>RELAXÁCIE</a:t>
            </a:r>
            <a:r>
              <a:rPr lang="sk-SK" dirty="0">
                <a:latin typeface="Comic Sans MS" pitchFamily="66" charset="0"/>
              </a:rPr>
              <a:t> (uvoľnenie) srdca</a:t>
            </a:r>
          </a:p>
          <a:p>
            <a:pPr>
              <a:buNone/>
            </a:pPr>
            <a:endParaRPr lang="sk-SK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1424" y="1916832"/>
            <a:ext cx="384105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textu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sk-SK" dirty="0"/>
              <a:t>DIASTOLA – uvoľnenie srdca</a:t>
            </a:r>
          </a:p>
        </p:txBody>
      </p:sp>
      <p:sp>
        <p:nvSpPr>
          <p:cNvPr id="8" name="Zástupný symbol textu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/>
              <a:t>SYSTOLA – zmrštenie srdca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564904"/>
            <a:ext cx="295232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564904"/>
            <a:ext cx="309634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pc2\Desktop\BIOLÓGIA\Biologia cloveka3\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89312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Arkád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203</TotalTime>
  <Words>412</Words>
  <Application>Microsoft Office PowerPoint</Application>
  <PresentationFormat>Prezentácia na obrazovke (4:3)</PresentationFormat>
  <Paragraphs>47</Paragraphs>
  <Slides>22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9" baseType="lpstr">
      <vt:lpstr>AR DARLING</vt:lpstr>
      <vt:lpstr>Century Schoolbook</vt:lpstr>
      <vt:lpstr>Comic Sans MS</vt:lpstr>
      <vt:lpstr>Times New Roman</vt:lpstr>
      <vt:lpstr>Wingdings</vt:lpstr>
      <vt:lpstr>Wingdings 2</vt:lpstr>
      <vt:lpstr>Arkáda</vt:lpstr>
      <vt:lpstr>Činnosť srdca</vt:lpstr>
      <vt:lpstr>Prezentácia programu PowerPoint</vt:lpstr>
      <vt:lpstr>Prezentácia programu PowerPoint</vt:lpstr>
      <vt:lpstr>Stavba srdca</vt:lpstr>
      <vt:lpstr>Prezentácia programu PowerPoint</vt:lpstr>
      <vt:lpstr>Prezentácia programu PowerPoint</vt:lpstr>
      <vt:lpstr>Mechanická činnosť srdca</vt:lpstr>
      <vt:lpstr>Prezentácia programu PowerPoint</vt:lpstr>
      <vt:lpstr>Prezentácia programu PowerPoint</vt:lpstr>
      <vt:lpstr>Prezentácia programu PowerPoint</vt:lpstr>
      <vt:lpstr>Malý (pľúcny) KO</vt:lpstr>
      <vt:lpstr>veľký (telový) KO</vt:lpstr>
      <vt:lpstr>Prezentácia programu PowerPoint</vt:lpstr>
      <vt:lpstr>Prezentácia programu PowerPoint</vt:lpstr>
      <vt:lpstr>TEP</vt:lpstr>
      <vt:lpstr>Meranie krvného tlaku</vt:lpstr>
      <vt:lpstr>Prezentácia programu PowerPoint</vt:lpstr>
      <vt:lpstr>láska je blesk ktorý zapáli plamienok v srdci je na nás ako si ten plamienok v srdci udržíme aby nám nezhasol...</vt:lpstr>
      <vt:lpstr>KONIEC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Činnosť srdca</dc:title>
  <dc:creator>Helenka</dc:creator>
  <cp:lastModifiedBy>Ladislav Fodor</cp:lastModifiedBy>
  <cp:revision>22</cp:revision>
  <dcterms:created xsi:type="dcterms:W3CDTF">2012-04-23T19:33:04Z</dcterms:created>
  <dcterms:modified xsi:type="dcterms:W3CDTF">2020-03-25T07:03:13Z</dcterms:modified>
</cp:coreProperties>
</file>