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7" r:id="rId9"/>
    <p:sldId id="268" r:id="rId10"/>
    <p:sldId id="269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52D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0F2D1-4D6D-43AD-858D-0095DC9093E4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25B60-D961-4722-83A5-84E88BEB70DE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25B60-D961-4722-83A5-84E88BEB70DE}" type="slidenum">
              <a:rPr lang="sk-SK" smtClean="0"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333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463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0814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7345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5890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3314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7009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299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473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8978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611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998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194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26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0571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0039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9C450-597F-42AE-BBE1-DE739D8913EE}" type="datetimeFigureOut">
              <a:rPr lang="sk-SK" smtClean="0"/>
              <a:t>5.5.2020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9E2E28-A087-4513-89E3-0BF0E6EE55F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94996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oskole.sk/userfiles/image/Zofia/janu%C3%A1r%20-%202012/Angli%C4%8Dtina/pas%C3%ADv%20v%20%C3%A8asoch_8r_december_html_46644cb0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sk-SK" dirty="0"/>
            </a:br>
            <a:r>
              <a:rPr lang="sk-SK" dirty="0"/>
              <a:t>Trpný rod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E92C09F-35D0-4756-9DB9-8610C37C4A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Rozličné časy (minulý, budúci)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85842"/>
          </a:xfrm>
        </p:spPr>
        <p:txBody>
          <a:bodyPr>
            <a:normAutofit/>
          </a:bodyPr>
          <a:lstStyle/>
          <a:p>
            <a:r>
              <a:rPr lang="sk-SK" sz="2800" b="1" dirty="0">
                <a:solidFill>
                  <a:schemeClr val="tx1"/>
                </a:solidFill>
              </a:rPr>
              <a:t>Trpný rod: </a:t>
            </a:r>
            <a:r>
              <a:rPr lang="sk-SK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budúci čas – kladná veta</a:t>
            </a:r>
            <a:br>
              <a:rPr lang="sk-SK" sz="2800" b="1" dirty="0">
                <a:solidFill>
                  <a:srgbClr val="FFFF00"/>
                </a:solidFill>
              </a:rPr>
            </a:br>
            <a:r>
              <a:rPr lang="sk-SK" sz="2800" b="1" dirty="0" err="1">
                <a:solidFill>
                  <a:srgbClr val="FF3399"/>
                </a:solidFill>
              </a:rPr>
              <a:t>He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will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be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invited</a:t>
            </a:r>
            <a:r>
              <a:rPr lang="sk-SK" sz="2800" b="1" dirty="0">
                <a:solidFill>
                  <a:srgbClr val="FF3399"/>
                </a:solidFill>
              </a:rPr>
              <a:t> to </a:t>
            </a:r>
            <a:r>
              <a:rPr lang="sk-SK" sz="2800" b="1" dirty="0" err="1">
                <a:solidFill>
                  <a:srgbClr val="FF3399"/>
                </a:solidFill>
              </a:rPr>
              <a:t>the</a:t>
            </a:r>
            <a:r>
              <a:rPr lang="sk-SK" sz="2800" b="1" dirty="0">
                <a:solidFill>
                  <a:srgbClr val="FF3399"/>
                </a:solidFill>
              </a:rPr>
              <a:t> party.</a:t>
            </a:r>
            <a:br>
              <a:rPr lang="sk-SK" sz="2800" b="1" dirty="0">
                <a:solidFill>
                  <a:srgbClr val="FF3399"/>
                </a:solidFill>
              </a:rPr>
            </a:br>
            <a:br>
              <a:rPr lang="sk-SK" sz="2800" b="1" dirty="0">
                <a:solidFill>
                  <a:srgbClr val="FFFF00"/>
                </a:solidFill>
              </a:rPr>
            </a:br>
            <a:r>
              <a:rPr lang="sk-SK" sz="2800" b="1" dirty="0">
                <a:solidFill>
                  <a:schemeClr val="tx1"/>
                </a:solidFill>
              </a:rPr>
              <a:t>Trpný rod: </a:t>
            </a:r>
            <a:r>
              <a:rPr lang="sk-SK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budúci čas – záporná veta</a:t>
            </a:r>
            <a:br>
              <a:rPr lang="sk-SK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sk-SK" sz="2800" b="1" dirty="0" err="1">
                <a:solidFill>
                  <a:srgbClr val="FF3399"/>
                </a:solidFill>
              </a:rPr>
              <a:t>He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won´t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be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given</a:t>
            </a:r>
            <a:r>
              <a:rPr lang="sk-SK" sz="2800" b="1" dirty="0">
                <a:solidFill>
                  <a:srgbClr val="FF3399"/>
                </a:solidFill>
              </a:rPr>
              <a:t> a </a:t>
            </a:r>
            <a:r>
              <a:rPr lang="sk-SK" sz="2800" b="1" dirty="0" err="1">
                <a:solidFill>
                  <a:srgbClr val="FF3399"/>
                </a:solidFill>
              </a:rPr>
              <a:t>prize</a:t>
            </a:r>
            <a:r>
              <a:rPr lang="sk-SK" sz="2800" b="1" dirty="0">
                <a:solidFill>
                  <a:srgbClr val="FF3399"/>
                </a:solidFill>
              </a:rPr>
              <a:t>.</a:t>
            </a:r>
            <a:br>
              <a:rPr lang="sk-SK" sz="2800" b="1" dirty="0">
                <a:solidFill>
                  <a:srgbClr val="FF3399"/>
                </a:solidFill>
              </a:rPr>
            </a:br>
            <a:br>
              <a:rPr lang="sk-SK" sz="2800" b="1" dirty="0">
                <a:solidFill>
                  <a:srgbClr val="FFFF00"/>
                </a:solidFill>
              </a:rPr>
            </a:br>
            <a:r>
              <a:rPr lang="sk-SK" sz="2800" b="1" dirty="0">
                <a:solidFill>
                  <a:schemeClr val="tx1"/>
                </a:solidFill>
              </a:rPr>
              <a:t>Trpný rod:</a:t>
            </a:r>
            <a:r>
              <a:rPr lang="sk-SK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budúci čas – otázka</a:t>
            </a:r>
            <a:br>
              <a:rPr lang="sk-SK" sz="2800" b="1" dirty="0">
                <a:solidFill>
                  <a:srgbClr val="FFFF00"/>
                </a:solidFill>
              </a:rPr>
            </a:br>
            <a:r>
              <a:rPr lang="sk-SK" sz="2800" b="1" dirty="0" err="1">
                <a:solidFill>
                  <a:srgbClr val="FF3399"/>
                </a:solidFill>
              </a:rPr>
              <a:t>Will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he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be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taken</a:t>
            </a:r>
            <a:r>
              <a:rPr lang="sk-SK" sz="2800" b="1" dirty="0">
                <a:solidFill>
                  <a:srgbClr val="FF3399"/>
                </a:solidFill>
              </a:rPr>
              <a:t> to </a:t>
            </a:r>
            <a:r>
              <a:rPr lang="sk-SK" sz="2800" b="1" dirty="0" err="1">
                <a:solidFill>
                  <a:srgbClr val="FF3399"/>
                </a:solidFill>
              </a:rPr>
              <a:t>the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station</a:t>
            </a:r>
            <a:r>
              <a:rPr lang="sk-SK" sz="2800" b="1" dirty="0">
                <a:solidFill>
                  <a:srgbClr val="FF3399"/>
                </a:solidFill>
              </a:rPr>
              <a:t> ?</a:t>
            </a:r>
            <a:br>
              <a:rPr lang="sk-SK" sz="2800" b="1" dirty="0">
                <a:solidFill>
                  <a:srgbClr val="FF3399"/>
                </a:solidFill>
              </a:rPr>
            </a:br>
            <a:br>
              <a:rPr lang="sk-SK" sz="2800" b="1" dirty="0">
                <a:solidFill>
                  <a:srgbClr val="FFFF00"/>
                </a:solidFill>
              </a:rPr>
            </a:br>
            <a:r>
              <a:rPr lang="sk-SK" sz="2800" b="1" dirty="0">
                <a:solidFill>
                  <a:schemeClr val="tx1"/>
                </a:solidFill>
                <a:effectLst/>
              </a:rPr>
              <a:t>Trpný rod: </a:t>
            </a:r>
            <a:r>
              <a:rPr lang="sk-SK" sz="2800" b="1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budúci čas – krátka odpoveď</a:t>
            </a:r>
            <a:br>
              <a:rPr lang="sk-SK" sz="28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sk-SK" sz="2800" b="1" dirty="0" err="1">
                <a:solidFill>
                  <a:srgbClr val="FF3399"/>
                </a:solidFill>
              </a:rPr>
              <a:t>Yes</a:t>
            </a:r>
            <a:r>
              <a:rPr lang="sk-SK" sz="2800" b="1" dirty="0">
                <a:solidFill>
                  <a:srgbClr val="FF3399"/>
                </a:solidFill>
              </a:rPr>
              <a:t>, </a:t>
            </a:r>
            <a:r>
              <a:rPr lang="sk-SK" sz="2800" b="1" dirty="0" err="1">
                <a:solidFill>
                  <a:srgbClr val="FF3399"/>
                </a:solidFill>
              </a:rPr>
              <a:t>he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will</a:t>
            </a:r>
            <a:r>
              <a:rPr lang="sk-SK" sz="2800" b="1" dirty="0">
                <a:solidFill>
                  <a:srgbClr val="FF3399"/>
                </a:solidFill>
              </a:rPr>
              <a:t>.                No, </a:t>
            </a:r>
            <a:r>
              <a:rPr lang="sk-SK" sz="2800" b="1" dirty="0" err="1">
                <a:solidFill>
                  <a:srgbClr val="FF3399"/>
                </a:solidFill>
              </a:rPr>
              <a:t>he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won´t</a:t>
            </a:r>
            <a:r>
              <a:rPr lang="sk-SK" sz="2800" b="1" dirty="0">
                <a:solidFill>
                  <a:srgbClr val="FF3399"/>
                </a:solidFill>
              </a:rPr>
              <a:t>.</a:t>
            </a:r>
          </a:p>
        </p:txBody>
      </p:sp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755576" y="692696"/>
            <a:ext cx="763284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dirty="0"/>
              <a:t>Pasív sa dá používať aj s </a:t>
            </a:r>
            <a:r>
              <a:rPr lang="sk-SK" sz="3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modálnymi slovesami</a:t>
            </a:r>
            <a:r>
              <a:rPr lang="sk-SK" sz="32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r>
              <a:rPr lang="sk-SK" sz="3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k-SK" sz="3200" dirty="0"/>
              <a:t>V tomto prípade sa pasív tvorí nasledovne:</a:t>
            </a:r>
          </a:p>
          <a:p>
            <a:r>
              <a:rPr lang="sk-SK" dirty="0"/>
              <a:t> </a:t>
            </a:r>
          </a:p>
          <a:p>
            <a:r>
              <a:rPr lang="sk-SK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modálne sloveso </a:t>
            </a:r>
            <a:r>
              <a:rPr lang="sk-SK" sz="2800" b="1" dirty="0">
                <a:solidFill>
                  <a:srgbClr val="FF0000"/>
                </a:solidFill>
              </a:rPr>
              <a:t>+ </a:t>
            </a:r>
            <a:r>
              <a:rPr lang="sk-SK" sz="2800" b="1" dirty="0" err="1">
                <a:solidFill>
                  <a:srgbClr val="FF0000"/>
                </a:solidFill>
              </a:rPr>
              <a:t>be</a:t>
            </a:r>
            <a:r>
              <a:rPr lang="sk-SK" sz="2800" b="1" dirty="0">
                <a:solidFill>
                  <a:srgbClr val="FF0000"/>
                </a:solidFill>
              </a:rPr>
              <a:t> + </a:t>
            </a:r>
            <a:r>
              <a:rPr lang="sk-SK" sz="2800" b="1" dirty="0" err="1">
                <a:solidFill>
                  <a:srgbClr val="FF3399"/>
                </a:solidFill>
              </a:rPr>
              <a:t>past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participle</a:t>
            </a:r>
            <a:endParaRPr lang="sk-SK" sz="2800" dirty="0">
              <a:solidFill>
                <a:srgbClr val="FF3399"/>
              </a:solidFill>
            </a:endParaRPr>
          </a:p>
          <a:p>
            <a:r>
              <a:rPr lang="sk-SK" dirty="0">
                <a:solidFill>
                  <a:srgbClr val="FFFF00"/>
                </a:solidFill>
              </a:rPr>
              <a:t> </a:t>
            </a:r>
          </a:p>
          <a:p>
            <a:endParaRPr lang="sk-SK" sz="2800" dirty="0"/>
          </a:p>
          <a:p>
            <a:r>
              <a:rPr lang="sk-SK" sz="2800" b="1" dirty="0" err="1"/>
              <a:t>The</a:t>
            </a:r>
            <a:r>
              <a:rPr lang="sk-SK" sz="2800" b="1" dirty="0"/>
              <a:t> </a:t>
            </a:r>
            <a:r>
              <a:rPr lang="sk-SK" sz="2800" b="1" dirty="0" err="1"/>
              <a:t>lunch</a:t>
            </a:r>
            <a:r>
              <a:rPr lang="sk-SK" sz="2800" b="1" dirty="0"/>
              <a:t> </a:t>
            </a:r>
            <a:r>
              <a:rPr lang="sk-SK" sz="2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can</a:t>
            </a:r>
            <a:r>
              <a:rPr lang="sk-SK" sz="2800" b="1" dirty="0"/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be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served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/>
              <a:t>in </a:t>
            </a:r>
            <a:r>
              <a:rPr lang="sk-SK" sz="2800" b="1" dirty="0" err="1"/>
              <a:t>the</a:t>
            </a:r>
            <a:r>
              <a:rPr lang="sk-SK" sz="2800" b="1" dirty="0"/>
              <a:t> </a:t>
            </a:r>
            <a:r>
              <a:rPr lang="sk-SK" sz="2800" b="1" dirty="0" err="1"/>
              <a:t>garden</a:t>
            </a:r>
            <a:r>
              <a:rPr lang="sk-SK" sz="2800" b="1" dirty="0"/>
              <a:t>. </a:t>
            </a:r>
          </a:p>
          <a:p>
            <a:r>
              <a:rPr lang="sk-SK" sz="2800" b="1" dirty="0"/>
              <a:t> </a:t>
            </a:r>
          </a:p>
          <a:p>
            <a:endParaRPr lang="sk-SK" sz="2800" dirty="0"/>
          </a:p>
          <a:p>
            <a:r>
              <a:rPr lang="sk-SK" sz="2800" b="1" dirty="0" err="1"/>
              <a:t>This</a:t>
            </a:r>
            <a:r>
              <a:rPr lang="sk-SK" sz="2800" b="1" dirty="0"/>
              <a:t> </a:t>
            </a:r>
            <a:r>
              <a:rPr lang="sk-SK" sz="2800" b="1" dirty="0" err="1"/>
              <a:t>letter</a:t>
            </a:r>
            <a:r>
              <a:rPr lang="sk-SK" sz="2800" b="1" dirty="0"/>
              <a:t> </a:t>
            </a:r>
            <a:r>
              <a:rPr lang="sk-SK" sz="2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should</a:t>
            </a:r>
            <a:r>
              <a:rPr lang="sk-SK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sk-SK" sz="2800" b="1" dirty="0" err="1">
                <a:solidFill>
                  <a:srgbClr val="FF0000"/>
                </a:solidFill>
              </a:rPr>
              <a:t>be</a:t>
            </a:r>
            <a:r>
              <a:rPr lang="sk-SK" sz="2800" b="1" dirty="0">
                <a:solidFill>
                  <a:srgbClr val="FF0000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sent</a:t>
            </a:r>
            <a:r>
              <a:rPr lang="sk-SK" sz="2800" b="1" dirty="0"/>
              <a:t>.</a:t>
            </a:r>
          </a:p>
          <a:p>
            <a:br>
              <a:rPr lang="sk-SK" dirty="0"/>
            </a:br>
            <a:endParaRPr lang="sk-SK" dirty="0"/>
          </a:p>
          <a:p>
            <a:br>
              <a:rPr lang="sk-SK" dirty="0"/>
            </a:br>
            <a:endParaRPr lang="sk-SK" dirty="0"/>
          </a:p>
          <a:p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83568" y="1389545"/>
            <a:ext cx="799288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cs typeface="Arial" pitchFamily="34" charset="0"/>
              </a:rPr>
              <a:t>Ako zistím, či do vety doplním sloveso v aktíve alebo pasíve?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Pokiaľ na konci vety máme </a:t>
            </a:r>
            <a:r>
              <a:rPr kumimoji="0" lang="sk-SK" sz="3200" b="1" i="0" u="sng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činiteľa </a:t>
            </a:r>
            <a:r>
              <a:rPr kumimoji="0" lang="sk-SK" sz="32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za predložkou by, tak sloveso je vždy v pasíve. </a:t>
            </a:r>
            <a:endParaRPr kumimoji="0" lang="sk-SK" sz="32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err="1">
                <a:ln>
                  <a:noFill/>
                </a:ln>
                <a:effectLst/>
                <a:cs typeface="Arial" pitchFamily="34" charset="0"/>
              </a:rPr>
              <a:t>Hamlet</a:t>
            </a:r>
            <a:r>
              <a:rPr kumimoji="0" lang="sk-SK" sz="3200" b="1" i="0" u="none" strike="noStrike" cap="none" normalizeH="0" baseline="0" dirty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sk-SK" sz="3200" b="1" i="0" u="none" strike="noStrike" cap="none" normalizeH="0" baseline="0" dirty="0" err="1">
                <a:ln>
                  <a:noFill/>
                </a:ln>
                <a:effectLst/>
                <a:cs typeface="Arial" pitchFamily="34" charset="0"/>
              </a:rPr>
              <a:t>was</a:t>
            </a:r>
            <a:r>
              <a:rPr kumimoji="0" lang="sk-SK" sz="3200" b="1" i="0" u="none" strike="noStrike" cap="none" normalizeH="0" baseline="0" dirty="0">
                <a:ln>
                  <a:noFill/>
                </a:ln>
                <a:effectLst/>
                <a:cs typeface="Arial" pitchFamily="34" charset="0"/>
              </a:rPr>
              <a:t> </a:t>
            </a:r>
            <a:r>
              <a:rPr kumimoji="0" lang="sk-SK" sz="3200" b="1" i="0" u="none" strike="noStrike" cap="none" normalizeH="0" baseline="0" dirty="0" err="1">
                <a:ln>
                  <a:noFill/>
                </a:ln>
                <a:effectLst/>
                <a:cs typeface="Arial" pitchFamily="34" charset="0"/>
              </a:rPr>
              <a:t>written</a:t>
            </a:r>
            <a:r>
              <a:rPr kumimoji="0" lang="sk-SK" sz="3200" b="1" i="0" u="none" strike="noStrike" cap="none" normalizeH="0" baseline="0" dirty="0">
                <a:ln>
                  <a:noFill/>
                </a:ln>
                <a:effectLst/>
                <a:cs typeface="Arial" pitchFamily="34" charset="0"/>
              </a:rPr>
              <a:t> by </a:t>
            </a:r>
            <a:r>
              <a:rPr kumimoji="0" lang="sk-SK" sz="3200" b="1" i="0" u="sng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Shakespeare</a:t>
            </a:r>
            <a:r>
              <a:rPr kumimoji="0" lang="sk-SK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.</a:t>
            </a:r>
            <a:r>
              <a:rPr kumimoji="0" lang="sk-SK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95536" y="692696"/>
            <a:ext cx="799288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dirty="0"/>
          </a:p>
          <a:p>
            <a:br>
              <a:rPr lang="sk-SK" dirty="0"/>
            </a:br>
            <a:r>
              <a:rPr lang="sk-SK" sz="2800" b="1" dirty="0"/>
              <a:t>Pokiaľ vo vete činiteľ nie je, musím si uvedomiť či je dôležité čo urobil podmet, alebo čo sa stalo podmetu:</a:t>
            </a:r>
            <a:endParaRPr lang="sk-SK" sz="2800" dirty="0"/>
          </a:p>
          <a:p>
            <a:r>
              <a:rPr lang="sk-SK" sz="2800" dirty="0"/>
              <a:t> </a:t>
            </a:r>
          </a:p>
          <a:p>
            <a:r>
              <a:rPr lang="sk-SK" sz="2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The</a:t>
            </a:r>
            <a:r>
              <a:rPr lang="sk-SK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sk-SK" sz="2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company</a:t>
            </a:r>
            <a:r>
              <a:rPr lang="sk-SK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sk-SK" sz="2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employs</a:t>
            </a:r>
            <a:r>
              <a:rPr lang="sk-SK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200 </a:t>
            </a:r>
            <a:r>
              <a:rPr lang="sk-SK" sz="28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employees</a:t>
            </a:r>
            <a:r>
              <a:rPr lang="sk-SK" sz="2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</a:p>
          <a:p>
            <a:r>
              <a:rPr lang="sk-SK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k-SK" sz="2800" dirty="0"/>
              <a:t>– </a:t>
            </a:r>
            <a:r>
              <a:rPr lang="sk-SK" sz="2800" b="1" dirty="0"/>
              <a:t>podmet (spoločnosť) niečo robí – zamestnáva – </a:t>
            </a:r>
            <a:r>
              <a:rPr lang="sk-SK" sz="2800" b="1" u="sng" dirty="0"/>
              <a:t>aktív</a:t>
            </a:r>
          </a:p>
          <a:p>
            <a:r>
              <a:rPr lang="sk-SK" sz="2800" dirty="0"/>
              <a:t> </a:t>
            </a:r>
          </a:p>
          <a:p>
            <a:r>
              <a:rPr lang="sk-SK" sz="2800" b="1" dirty="0">
                <a:solidFill>
                  <a:srgbClr val="00B050"/>
                </a:solidFill>
              </a:rPr>
              <a:t>200 </a:t>
            </a:r>
            <a:r>
              <a:rPr lang="sk-SK" sz="2800" b="1" dirty="0" err="1">
                <a:solidFill>
                  <a:srgbClr val="00B050"/>
                </a:solidFill>
              </a:rPr>
              <a:t>employees</a:t>
            </a:r>
            <a:r>
              <a:rPr lang="sk-SK" sz="2800" b="1" dirty="0">
                <a:solidFill>
                  <a:srgbClr val="00B050"/>
                </a:solidFill>
              </a:rPr>
              <a:t> are </a:t>
            </a:r>
            <a:r>
              <a:rPr lang="sk-SK" sz="2800" b="1" dirty="0" err="1">
                <a:solidFill>
                  <a:srgbClr val="00B050"/>
                </a:solidFill>
              </a:rPr>
              <a:t>employed</a:t>
            </a:r>
            <a:r>
              <a:rPr lang="sk-SK" sz="2800" dirty="0"/>
              <a:t>.</a:t>
            </a:r>
          </a:p>
          <a:p>
            <a:r>
              <a:rPr lang="sk-SK" sz="2800" dirty="0"/>
              <a:t> – </a:t>
            </a:r>
            <a:r>
              <a:rPr lang="sk-SK" sz="2800" b="1" dirty="0"/>
              <a:t>podmetu (zamestnancom) sa niečo deje – je zamestnaný – </a:t>
            </a:r>
            <a:r>
              <a:rPr lang="sk-SK" sz="2800" b="1" u="sng" dirty="0"/>
              <a:t>pasív</a:t>
            </a:r>
          </a:p>
          <a:p>
            <a:r>
              <a:rPr lang="sk-SK" sz="2800" b="1" dirty="0">
                <a:solidFill>
                  <a:srgbClr val="FF0000"/>
                </a:solidFill>
              </a:rPr>
              <a:t> </a:t>
            </a:r>
          </a:p>
          <a:p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539552" y="371703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b="1" dirty="0" err="1"/>
              <a:t>This</a:t>
            </a:r>
            <a:r>
              <a:rPr lang="sk-SK" sz="2800" b="1" dirty="0"/>
              <a:t> </a:t>
            </a:r>
            <a:r>
              <a:rPr lang="sk-SK" sz="2800" b="1" dirty="0" err="1"/>
              <a:t>house</a:t>
            </a:r>
            <a:r>
              <a:rPr lang="sk-SK" sz="2800" b="1" dirty="0"/>
              <a:t> </a:t>
            </a:r>
            <a:r>
              <a:rPr lang="sk-SK" sz="2800" b="1" dirty="0" err="1"/>
              <a:t>was</a:t>
            </a:r>
            <a:r>
              <a:rPr lang="sk-SK" sz="2800" b="1" dirty="0"/>
              <a:t> </a:t>
            </a:r>
            <a:r>
              <a:rPr lang="sk-SK" sz="2800" b="1" dirty="0" err="1"/>
              <a:t>built</a:t>
            </a:r>
            <a:r>
              <a:rPr lang="sk-SK" sz="2800" b="1" dirty="0"/>
              <a:t> in 1935.</a:t>
            </a:r>
          </a:p>
          <a:p>
            <a:r>
              <a:rPr lang="sk-SK" sz="2800" b="1" dirty="0"/>
              <a:t> (Tento dom bol postavený v roku 1935.)</a:t>
            </a:r>
          </a:p>
          <a:p>
            <a:endParaRPr lang="sk-SK" sz="2800" b="1" dirty="0"/>
          </a:p>
          <a:p>
            <a:r>
              <a:rPr lang="sk-SK" sz="2800" b="1" dirty="0"/>
              <a:t>V tomto príklade je sloveso v pasíve </a:t>
            </a:r>
          </a:p>
          <a:p>
            <a:r>
              <a:rPr lang="sk-SK" sz="32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sk-SK" sz="32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sk-SK" sz="32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3200" b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built</a:t>
            </a:r>
            <a:endParaRPr lang="sk-SK" sz="3200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415544" y="-371564"/>
            <a:ext cx="31290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 </a:t>
            </a:r>
            <a:endParaRPr kumimoji="0" lang="sk-SK" sz="1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Zdroj: Murphy, Raymond: English Grammar in Use, Cambridge University Press 200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548680"/>
            <a:ext cx="6408712" cy="2808312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899592" y="764704"/>
            <a:ext cx="7200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/>
              <a:t>Porovnajte:</a:t>
            </a:r>
          </a:p>
          <a:p>
            <a:r>
              <a:rPr lang="sk-SK" sz="2800" dirty="0"/>
              <a:t>   </a:t>
            </a:r>
            <a:r>
              <a:rPr lang="sk-SK" sz="3200" b="1" i="1" baseline="-25000" dirty="0">
                <a:solidFill>
                  <a:srgbClr val="00B0F0"/>
                </a:solidFill>
              </a:rPr>
              <a:t>podmet</a:t>
            </a:r>
            <a:r>
              <a:rPr lang="sk-SK" sz="3200" b="1" i="1" dirty="0">
                <a:solidFill>
                  <a:srgbClr val="00B0F0"/>
                </a:solidFill>
              </a:rPr>
              <a:t>               </a:t>
            </a:r>
            <a:r>
              <a:rPr lang="sk-SK" sz="3200" b="1" i="1" baseline="-25000" dirty="0">
                <a:solidFill>
                  <a:srgbClr val="00B0F0"/>
                </a:solidFill>
              </a:rPr>
              <a:t>predmet</a:t>
            </a:r>
            <a:endParaRPr lang="sk-SK" sz="3200" dirty="0">
              <a:solidFill>
                <a:srgbClr val="00B0F0"/>
              </a:solidFill>
            </a:endParaRPr>
          </a:p>
          <a:p>
            <a:r>
              <a:rPr lang="sk-SK" sz="2800" dirty="0" err="1"/>
              <a:t>Somebody</a:t>
            </a:r>
            <a:r>
              <a:rPr lang="sk-SK" sz="2800" dirty="0"/>
              <a:t> </a:t>
            </a:r>
            <a:r>
              <a:rPr lang="sk-SK" sz="2800" b="1" u="sng" dirty="0" err="1"/>
              <a:t>built</a:t>
            </a:r>
            <a:r>
              <a:rPr lang="sk-SK" sz="2800" dirty="0"/>
              <a:t> </a:t>
            </a:r>
            <a:r>
              <a:rPr lang="sk-SK" sz="2800" i="1" dirty="0" err="1"/>
              <a:t>this</a:t>
            </a:r>
            <a:r>
              <a:rPr lang="sk-SK" sz="2800" i="1" dirty="0"/>
              <a:t> </a:t>
            </a:r>
            <a:r>
              <a:rPr lang="sk-SK" sz="2800" i="1" dirty="0" err="1"/>
              <a:t>house</a:t>
            </a:r>
            <a:r>
              <a:rPr lang="sk-SK" sz="2800" dirty="0"/>
              <a:t> in 1935.    </a:t>
            </a:r>
          </a:p>
          <a:p>
            <a:r>
              <a:rPr lang="sk-SK" sz="2800" dirty="0"/>
              <a:t> </a:t>
            </a:r>
            <a:r>
              <a:rPr lang="sk-SK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- veta v </a:t>
            </a:r>
            <a:r>
              <a:rPr lang="sk-SK" sz="28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aktíve</a:t>
            </a:r>
            <a:endParaRPr lang="sk-SK" sz="2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2800" dirty="0"/>
              <a:t>Niekto postavil tento dom v roku 1935.</a:t>
            </a:r>
          </a:p>
          <a:p>
            <a:r>
              <a:rPr lang="sk-SK" sz="2800" dirty="0"/>
              <a:t>  </a:t>
            </a:r>
          </a:p>
          <a:p>
            <a:r>
              <a:rPr lang="sk-SK" sz="2800" dirty="0"/>
              <a:t>  </a:t>
            </a:r>
            <a:r>
              <a:rPr lang="sk-SK" sz="3200" b="1" i="1" baseline="-25000" dirty="0">
                <a:solidFill>
                  <a:srgbClr val="00B0F0"/>
                </a:solidFill>
              </a:rPr>
              <a:t>podmet</a:t>
            </a:r>
            <a:endParaRPr lang="sk-SK" sz="3200" dirty="0">
              <a:solidFill>
                <a:srgbClr val="00B0F0"/>
              </a:solidFill>
            </a:endParaRPr>
          </a:p>
          <a:p>
            <a:r>
              <a:rPr lang="sk-SK" sz="2800" i="1" dirty="0" err="1"/>
              <a:t>This</a:t>
            </a:r>
            <a:r>
              <a:rPr lang="sk-SK" sz="2800" i="1" dirty="0"/>
              <a:t> </a:t>
            </a:r>
            <a:r>
              <a:rPr lang="sk-SK" sz="2800" i="1" dirty="0" err="1"/>
              <a:t>house</a:t>
            </a:r>
            <a:r>
              <a:rPr lang="sk-SK" sz="2800" dirty="0"/>
              <a:t> </a:t>
            </a:r>
            <a:r>
              <a:rPr lang="sk-SK" sz="2800" b="1" u="sng" dirty="0" err="1"/>
              <a:t>was</a:t>
            </a:r>
            <a:r>
              <a:rPr lang="sk-SK" sz="2800" b="1" u="sng" dirty="0"/>
              <a:t> </a:t>
            </a:r>
            <a:r>
              <a:rPr lang="sk-SK" sz="2800" b="1" u="sng" dirty="0" err="1"/>
              <a:t>built</a:t>
            </a:r>
            <a:r>
              <a:rPr lang="sk-SK" sz="2800" u="sng" dirty="0"/>
              <a:t> </a:t>
            </a:r>
            <a:r>
              <a:rPr lang="sk-SK" sz="2800" dirty="0"/>
              <a:t>in 1935. </a:t>
            </a:r>
          </a:p>
          <a:p>
            <a:r>
              <a:rPr lang="sk-SK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– veta v </a:t>
            </a:r>
            <a:r>
              <a:rPr lang="sk-SK" sz="28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pasíve</a:t>
            </a:r>
            <a:endParaRPr lang="sk-SK" sz="28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2800" dirty="0"/>
              <a:t>Tento dom bol postavený v roku 1935.</a:t>
            </a:r>
          </a:p>
          <a:p>
            <a:r>
              <a:rPr lang="sk-SK" sz="2800" dirty="0"/>
              <a:t> 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755576" y="980728"/>
            <a:ext cx="763284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/>
              <a:t>Keď použijeme </a:t>
            </a:r>
            <a:r>
              <a:rPr lang="sk-SK" sz="2800" b="1" dirty="0">
                <a:solidFill>
                  <a:srgbClr val="FF3399"/>
                </a:solidFill>
              </a:rPr>
              <a:t>aktív</a:t>
            </a:r>
            <a:r>
              <a:rPr lang="sk-SK" sz="2800" dirty="0">
                <a:solidFill>
                  <a:srgbClr val="FF3399"/>
                </a:solidFill>
              </a:rPr>
              <a:t>, </a:t>
            </a:r>
            <a:r>
              <a:rPr lang="sk-SK" sz="2800" dirty="0"/>
              <a:t>hovoríme </a:t>
            </a:r>
            <a:r>
              <a:rPr lang="sk-SK" sz="2800" b="1" dirty="0"/>
              <a:t>čo urobil </a:t>
            </a:r>
            <a:r>
              <a:rPr lang="sk-SK" sz="2800" b="1" dirty="0">
                <a:solidFill>
                  <a:srgbClr val="FF3399"/>
                </a:solidFill>
              </a:rPr>
              <a:t>podmet</a:t>
            </a:r>
            <a:r>
              <a:rPr lang="sk-SK" sz="2800" dirty="0">
                <a:solidFill>
                  <a:srgbClr val="FF3399"/>
                </a:solidFill>
              </a:rPr>
              <a:t>.</a:t>
            </a:r>
            <a:r>
              <a:rPr lang="sk-SK" sz="2800" dirty="0"/>
              <a:t> V tomto prípade </a:t>
            </a:r>
            <a:r>
              <a:rPr lang="sk-SK" sz="2800" b="1" dirty="0">
                <a:solidFill>
                  <a:srgbClr val="FF3399"/>
                </a:solidFill>
              </a:rPr>
              <a:t>niekto postavil dom</a:t>
            </a:r>
            <a:r>
              <a:rPr lang="sk-SK" sz="2800" dirty="0">
                <a:solidFill>
                  <a:srgbClr val="FF3399"/>
                </a:solidFill>
              </a:rPr>
              <a:t>. </a:t>
            </a:r>
          </a:p>
          <a:p>
            <a:r>
              <a:rPr lang="sk-SK" sz="2800" b="1" dirty="0"/>
              <a:t>           </a:t>
            </a:r>
          </a:p>
          <a:p>
            <a:r>
              <a:rPr lang="sk-SK" sz="2800" b="1" dirty="0">
                <a:solidFill>
                  <a:srgbClr val="FFFF00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Somebody</a:t>
            </a:r>
            <a:r>
              <a:rPr lang="sk-SK" sz="3200" b="1" dirty="0">
                <a:solidFill>
                  <a:srgbClr val="FFFF00"/>
                </a:solidFill>
              </a:rPr>
              <a:t> </a:t>
            </a:r>
            <a:r>
              <a:rPr lang="sk-SK" sz="3200" b="1" dirty="0" err="1"/>
              <a:t>built</a:t>
            </a:r>
            <a:r>
              <a:rPr lang="sk-SK" sz="3200" b="1" dirty="0"/>
              <a:t> </a:t>
            </a:r>
            <a:r>
              <a:rPr lang="sk-SK" sz="3200" b="1" i="1" dirty="0" err="1"/>
              <a:t>this</a:t>
            </a:r>
            <a:r>
              <a:rPr lang="sk-SK" sz="3200" b="1" i="1" dirty="0"/>
              <a:t> </a:t>
            </a:r>
            <a:r>
              <a:rPr lang="sk-SK" sz="3200" b="1" i="1" dirty="0" err="1"/>
              <a:t>house</a:t>
            </a:r>
            <a:r>
              <a:rPr lang="sk-SK" sz="3200" b="1" dirty="0"/>
              <a:t> in 1935.</a:t>
            </a:r>
          </a:p>
          <a:p>
            <a:endParaRPr lang="sk-SK" sz="2800" dirty="0"/>
          </a:p>
          <a:p>
            <a:br>
              <a:rPr lang="sk-SK" sz="2800" dirty="0"/>
            </a:br>
            <a:r>
              <a:rPr lang="sk-SK" sz="2800" dirty="0"/>
              <a:t>Keď použijeme </a:t>
            </a:r>
            <a:r>
              <a:rPr lang="sk-SK" sz="2800" b="1" dirty="0">
                <a:solidFill>
                  <a:srgbClr val="52DF4B"/>
                </a:solidFill>
              </a:rPr>
              <a:t>pasív</a:t>
            </a:r>
            <a:r>
              <a:rPr lang="sk-SK" sz="2800" dirty="0"/>
              <a:t>, hovoríme, </a:t>
            </a:r>
            <a:r>
              <a:rPr lang="sk-SK" sz="2800" b="1" dirty="0">
                <a:solidFill>
                  <a:srgbClr val="52DF4B"/>
                </a:solidFill>
              </a:rPr>
              <a:t>čo sa stalo podmetu</a:t>
            </a:r>
            <a:r>
              <a:rPr lang="sk-SK" sz="2800" dirty="0"/>
              <a:t>. V tomto prípade </a:t>
            </a:r>
            <a:r>
              <a:rPr lang="sk-SK" sz="2800" b="1" dirty="0">
                <a:solidFill>
                  <a:srgbClr val="52DF4B"/>
                </a:solidFill>
              </a:rPr>
              <a:t>dom bol postavený</a:t>
            </a:r>
            <a:r>
              <a:rPr lang="sk-SK" sz="2800" dirty="0">
                <a:solidFill>
                  <a:srgbClr val="52DF4B"/>
                </a:solidFill>
              </a:rPr>
              <a:t>. </a:t>
            </a:r>
          </a:p>
          <a:p>
            <a:r>
              <a:rPr lang="sk-SK" sz="2800" b="1" dirty="0"/>
              <a:t>           </a:t>
            </a:r>
          </a:p>
          <a:p>
            <a:r>
              <a:rPr lang="sk-SK" sz="3200" b="1" dirty="0" err="1"/>
              <a:t>This</a:t>
            </a:r>
            <a:r>
              <a:rPr lang="sk-SK" sz="3200" b="1" dirty="0"/>
              <a:t> </a:t>
            </a:r>
            <a:r>
              <a:rPr lang="sk-SK" sz="3200" b="1" dirty="0" err="1"/>
              <a:t>house</a:t>
            </a:r>
            <a:r>
              <a:rPr lang="sk-SK" sz="3200" b="1" dirty="0"/>
              <a:t> </a:t>
            </a:r>
            <a:r>
              <a:rPr lang="sk-SK" sz="3200" b="1" dirty="0" err="1">
                <a:solidFill>
                  <a:srgbClr val="52DF4B"/>
                </a:solidFill>
              </a:rPr>
              <a:t>was</a:t>
            </a:r>
            <a:r>
              <a:rPr lang="sk-SK" sz="3200" b="1" dirty="0">
                <a:solidFill>
                  <a:srgbClr val="52DF4B"/>
                </a:solidFill>
              </a:rPr>
              <a:t> </a:t>
            </a:r>
            <a:r>
              <a:rPr lang="sk-SK" sz="3200" b="1" dirty="0" err="1">
                <a:solidFill>
                  <a:srgbClr val="52DF4B"/>
                </a:solidFill>
              </a:rPr>
              <a:t>built</a:t>
            </a:r>
            <a:r>
              <a:rPr lang="sk-SK" sz="3200" b="1" dirty="0">
                <a:solidFill>
                  <a:srgbClr val="52DF4B"/>
                </a:solidFill>
              </a:rPr>
              <a:t> </a:t>
            </a:r>
            <a:r>
              <a:rPr lang="sk-SK" sz="3200" b="1" dirty="0"/>
              <a:t>in 1935.</a:t>
            </a:r>
            <a:r>
              <a:rPr lang="sk-SK" sz="3200" b="1" dirty="0">
                <a:solidFill>
                  <a:schemeClr val="bg1"/>
                </a:solidFill>
              </a:rPr>
              <a:t> </a:t>
            </a:r>
            <a:br>
              <a:rPr lang="sk-SK" sz="2800" dirty="0"/>
            </a:br>
            <a:endParaRPr lang="sk-SK" sz="2800" dirty="0"/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539552" y="548680"/>
            <a:ext cx="828092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k-SK" dirty="0"/>
          </a:p>
          <a:p>
            <a:r>
              <a:rPr lang="sk-SK" sz="3200" dirty="0"/>
              <a:t>Ak chceme zmeniť vetu v aktíve na vetu v pasíve zoberieme </a:t>
            </a:r>
            <a:r>
              <a:rPr lang="sk-SK" sz="3200" b="1" dirty="0">
                <a:solidFill>
                  <a:srgbClr val="52DF4B"/>
                </a:solidFill>
              </a:rPr>
              <a:t>predmet</a:t>
            </a:r>
            <a:r>
              <a:rPr lang="sk-SK" sz="3200" dirty="0"/>
              <a:t> vety v aktíve a použijeme ho ako </a:t>
            </a:r>
            <a:r>
              <a:rPr lang="sk-SK" sz="3200" b="1" dirty="0">
                <a:solidFill>
                  <a:srgbClr val="52DF4B"/>
                </a:solidFill>
              </a:rPr>
              <a:t>podmet</a:t>
            </a:r>
            <a:r>
              <a:rPr lang="sk-SK" sz="3200" dirty="0"/>
              <a:t> vety v pasíve a pridáme</a:t>
            </a:r>
            <a:r>
              <a:rPr lang="sk-SK" sz="3200" b="1" dirty="0"/>
              <a:t> </a:t>
            </a:r>
            <a:r>
              <a:rPr lang="sk-SK" sz="3200" b="1" dirty="0">
                <a:solidFill>
                  <a:srgbClr val="FF3399"/>
                </a:solidFill>
              </a:rPr>
              <a:t>to </a:t>
            </a:r>
            <a:r>
              <a:rPr lang="sk-SK" sz="3200" b="1" dirty="0" err="1">
                <a:solidFill>
                  <a:srgbClr val="FF3399"/>
                </a:solidFill>
              </a:rPr>
              <a:t>be</a:t>
            </a:r>
            <a:r>
              <a:rPr lang="sk-SK" sz="3200" dirty="0">
                <a:solidFill>
                  <a:srgbClr val="FF3399"/>
                </a:solidFill>
              </a:rPr>
              <a:t> </a:t>
            </a:r>
            <a:r>
              <a:rPr lang="sk-SK" sz="3200" dirty="0"/>
              <a:t>a </a:t>
            </a:r>
            <a:r>
              <a:rPr lang="sk-SK" sz="3200" b="1" dirty="0">
                <a:solidFill>
                  <a:srgbClr val="FF0000"/>
                </a:solidFill>
              </a:rPr>
              <a:t>trpné príčastie minulé</a:t>
            </a:r>
            <a:r>
              <a:rPr lang="sk-SK" sz="3200" dirty="0"/>
              <a:t>:</a:t>
            </a:r>
          </a:p>
          <a:p>
            <a:r>
              <a:rPr lang="sk-SK" sz="2800" dirty="0"/>
              <a:t> </a:t>
            </a:r>
          </a:p>
          <a:p>
            <a:r>
              <a:rPr lang="sk-SK" sz="3200" dirty="0"/>
              <a:t>Shakespeare  </a:t>
            </a:r>
            <a:r>
              <a:rPr lang="sk-SK" sz="3200" dirty="0" err="1"/>
              <a:t>wrote</a:t>
            </a:r>
            <a:r>
              <a:rPr lang="sk-SK" sz="3200" dirty="0"/>
              <a:t>  </a:t>
            </a:r>
            <a:r>
              <a:rPr lang="sk-SK" sz="3200" b="1" dirty="0" err="1">
                <a:solidFill>
                  <a:srgbClr val="52DF4B"/>
                </a:solidFill>
              </a:rPr>
              <a:t>Hamlet</a:t>
            </a:r>
            <a:r>
              <a:rPr lang="sk-SK" sz="3200" dirty="0">
                <a:solidFill>
                  <a:srgbClr val="52DF4B"/>
                </a:solidFill>
              </a:rPr>
              <a:t>. </a:t>
            </a:r>
          </a:p>
          <a:p>
            <a:endParaRPr lang="sk-SK" sz="2800" b="1" dirty="0"/>
          </a:p>
          <a:p>
            <a:r>
              <a:rPr lang="sk-SK" sz="3600" b="1" dirty="0" err="1">
                <a:solidFill>
                  <a:srgbClr val="52DF4B"/>
                </a:solidFill>
              </a:rPr>
              <a:t>Hamlet</a:t>
            </a:r>
            <a:r>
              <a:rPr lang="sk-SK" sz="3600" b="1" dirty="0"/>
              <a:t> </a:t>
            </a:r>
            <a:r>
              <a:rPr lang="sk-SK" sz="3600" b="1" dirty="0" err="1">
                <a:solidFill>
                  <a:srgbClr val="FF3399"/>
                </a:solidFill>
              </a:rPr>
              <a:t>was</a:t>
            </a:r>
            <a:r>
              <a:rPr lang="sk-SK" sz="3600" b="1" dirty="0">
                <a:solidFill>
                  <a:schemeClr val="accent1"/>
                </a:solidFill>
              </a:rPr>
              <a:t> </a:t>
            </a:r>
            <a:r>
              <a:rPr lang="sk-SK" sz="3600" b="1" dirty="0" err="1">
                <a:solidFill>
                  <a:srgbClr val="FF0000"/>
                </a:solidFill>
              </a:rPr>
              <a:t>written</a:t>
            </a:r>
            <a:r>
              <a:rPr lang="sk-SK" sz="3600" b="1" dirty="0"/>
              <a:t> by Shakespeare.</a:t>
            </a:r>
          </a:p>
          <a:p>
            <a:r>
              <a:rPr lang="sk-SK" sz="2800" b="1" dirty="0"/>
              <a:t> </a:t>
            </a:r>
          </a:p>
        </p:txBody>
      </p:sp>
    </p:spTree>
  </p:cSld>
  <p:clrMapOvr>
    <a:masterClrMapping/>
  </p:clrMapOvr>
  <p:transition advTm="2000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11560" y="1124744"/>
            <a:ext cx="8136904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dirty="0"/>
              <a:t>Ak chceme povedať kto urobil nejakú akciu, tak na konci vety použijeme predložku </a:t>
            </a:r>
            <a:r>
              <a:rPr lang="sk-SK" sz="2800" dirty="0">
                <a:solidFill>
                  <a:srgbClr val="FF3399"/>
                </a:solidFill>
              </a:rPr>
              <a:t>„</a:t>
            </a:r>
            <a:r>
              <a:rPr lang="sk-SK" sz="2800" b="1" dirty="0">
                <a:solidFill>
                  <a:srgbClr val="FF3399"/>
                </a:solidFill>
              </a:rPr>
              <a:t>by“ </a:t>
            </a:r>
            <a:r>
              <a:rPr lang="sk-SK" sz="2800" dirty="0"/>
              <a:t>a </a:t>
            </a:r>
            <a:r>
              <a:rPr lang="sk-SK" sz="2800" b="1" dirty="0">
                <a:solidFill>
                  <a:srgbClr val="FF3399"/>
                </a:solidFill>
              </a:rPr>
              <a:t>činiteľa</a:t>
            </a:r>
            <a:r>
              <a:rPr lang="sk-SK" sz="2800" b="1" dirty="0"/>
              <a:t>,</a:t>
            </a:r>
            <a:r>
              <a:rPr lang="sk-SK" sz="2800" dirty="0"/>
              <a:t> ktorý akciu vykonal:</a:t>
            </a:r>
          </a:p>
          <a:p>
            <a:r>
              <a:rPr lang="sk-SK" sz="2800" dirty="0"/>
              <a:t> </a:t>
            </a:r>
            <a:r>
              <a:rPr lang="sk-SK" sz="2800" dirty="0" err="1"/>
              <a:t>This</a:t>
            </a:r>
            <a:r>
              <a:rPr lang="sk-SK" sz="2800" dirty="0"/>
              <a:t> </a:t>
            </a:r>
            <a:r>
              <a:rPr lang="sk-SK" sz="2800" dirty="0" err="1"/>
              <a:t>house</a:t>
            </a:r>
            <a:r>
              <a:rPr lang="sk-SK" sz="2800" dirty="0"/>
              <a:t> </a:t>
            </a:r>
            <a:r>
              <a:rPr lang="sk-SK" sz="2800" dirty="0" err="1"/>
              <a:t>was</a:t>
            </a:r>
            <a:r>
              <a:rPr lang="sk-SK" sz="2800" dirty="0"/>
              <a:t> </a:t>
            </a:r>
            <a:r>
              <a:rPr lang="sk-SK" sz="2800" dirty="0" err="1"/>
              <a:t>built</a:t>
            </a:r>
            <a:r>
              <a:rPr lang="sk-SK" sz="2800" dirty="0"/>
              <a:t> </a:t>
            </a:r>
            <a:r>
              <a:rPr lang="sk-SK" sz="2800" b="1" dirty="0">
                <a:solidFill>
                  <a:srgbClr val="FF3399"/>
                </a:solidFill>
              </a:rPr>
              <a:t>by my </a:t>
            </a:r>
            <a:r>
              <a:rPr lang="sk-SK" sz="2800" b="1" dirty="0" err="1">
                <a:solidFill>
                  <a:srgbClr val="FF3399"/>
                </a:solidFill>
              </a:rPr>
              <a:t>grandfather</a:t>
            </a:r>
            <a:r>
              <a:rPr lang="sk-SK" sz="2800" dirty="0"/>
              <a:t>.</a:t>
            </a:r>
          </a:p>
          <a:p>
            <a:r>
              <a:rPr lang="sk-SK" sz="2800" dirty="0"/>
              <a:t> </a:t>
            </a:r>
            <a:r>
              <a:rPr lang="sk-SK" sz="2800" dirty="0" err="1"/>
              <a:t>Two</a:t>
            </a:r>
            <a:r>
              <a:rPr lang="sk-SK" sz="2800" dirty="0"/>
              <a:t> </a:t>
            </a:r>
            <a:r>
              <a:rPr lang="sk-SK" sz="2800" dirty="0" err="1"/>
              <a:t>hundred</a:t>
            </a:r>
            <a:r>
              <a:rPr lang="sk-SK" sz="2800" dirty="0"/>
              <a:t> </a:t>
            </a:r>
            <a:r>
              <a:rPr lang="sk-SK" sz="2800" dirty="0" err="1"/>
              <a:t>people</a:t>
            </a:r>
            <a:r>
              <a:rPr lang="sk-SK" sz="2800" dirty="0"/>
              <a:t> are </a:t>
            </a:r>
            <a:r>
              <a:rPr lang="sk-SK" sz="2800" dirty="0" err="1"/>
              <a:t>employed</a:t>
            </a:r>
            <a:r>
              <a:rPr lang="sk-SK" sz="2800" dirty="0"/>
              <a:t> </a:t>
            </a:r>
            <a:r>
              <a:rPr lang="sk-SK" sz="2800" b="1" dirty="0">
                <a:solidFill>
                  <a:srgbClr val="FF3399"/>
                </a:solidFill>
              </a:rPr>
              <a:t>by </a:t>
            </a:r>
            <a:r>
              <a:rPr lang="sk-SK" sz="2800" b="1" dirty="0" err="1">
                <a:solidFill>
                  <a:srgbClr val="FF3399"/>
                </a:solidFill>
              </a:rPr>
              <a:t>the</a:t>
            </a:r>
            <a:r>
              <a:rPr lang="sk-SK" sz="2800" b="1" dirty="0">
                <a:solidFill>
                  <a:srgbClr val="FF3399"/>
                </a:solidFill>
              </a:rPr>
              <a:t> </a:t>
            </a:r>
            <a:r>
              <a:rPr lang="sk-SK" sz="2800" b="1" dirty="0" err="1">
                <a:solidFill>
                  <a:srgbClr val="FF3399"/>
                </a:solidFill>
              </a:rPr>
              <a:t>company</a:t>
            </a:r>
            <a:r>
              <a:rPr lang="sk-SK" sz="2800" b="1" dirty="0">
                <a:solidFill>
                  <a:srgbClr val="FF3399"/>
                </a:solidFill>
              </a:rPr>
              <a:t>.</a:t>
            </a:r>
          </a:p>
          <a:p>
            <a:endParaRPr lang="sk-SK" sz="2800" b="1" dirty="0"/>
          </a:p>
          <a:p>
            <a:r>
              <a:rPr lang="sk-SK" sz="2800" b="1" dirty="0">
                <a:solidFill>
                  <a:srgbClr val="FF0000"/>
                </a:solidFill>
              </a:rPr>
              <a:t>Tvorba:</a:t>
            </a:r>
            <a:endParaRPr lang="sk-SK" sz="2800" dirty="0">
              <a:solidFill>
                <a:srgbClr val="FF0000"/>
              </a:solidFill>
            </a:endParaRPr>
          </a:p>
          <a:p>
            <a:r>
              <a:rPr lang="sk-SK" sz="2800" dirty="0"/>
              <a:t> Ako sme si už všimli sloveso v pasíve sa tvorí pomocou slovesa </a:t>
            </a:r>
            <a:r>
              <a:rPr lang="sk-SK" sz="2800" b="1" dirty="0">
                <a:solidFill>
                  <a:srgbClr val="52DF4B"/>
                </a:solidFill>
              </a:rPr>
              <a:t>to </a:t>
            </a:r>
            <a:r>
              <a:rPr lang="sk-SK" sz="2800" b="1" dirty="0" err="1">
                <a:solidFill>
                  <a:srgbClr val="52DF4B"/>
                </a:solidFill>
              </a:rPr>
              <a:t>be</a:t>
            </a:r>
            <a:r>
              <a:rPr lang="sk-SK" sz="2800" dirty="0">
                <a:solidFill>
                  <a:srgbClr val="52DF4B"/>
                </a:solidFill>
              </a:rPr>
              <a:t> </a:t>
            </a:r>
            <a:r>
              <a:rPr lang="sk-SK" sz="2800" dirty="0"/>
              <a:t>a </a:t>
            </a:r>
            <a:r>
              <a:rPr lang="sk-SK" sz="2800" b="1" dirty="0">
                <a:solidFill>
                  <a:srgbClr val="52DF4B"/>
                </a:solidFill>
              </a:rPr>
              <a:t>trpného príčastia minulého</a:t>
            </a:r>
            <a:r>
              <a:rPr lang="sk-SK" sz="2800" dirty="0">
                <a:solidFill>
                  <a:srgbClr val="52DF4B"/>
                </a:solidFill>
              </a:rPr>
              <a:t>.</a:t>
            </a:r>
          </a:p>
          <a:p>
            <a:endParaRPr lang="sk-SK" sz="2800" dirty="0"/>
          </a:p>
          <a:p>
            <a:r>
              <a:rPr lang="sk-SK" sz="2800" dirty="0"/>
              <a:t> </a:t>
            </a:r>
          </a:p>
          <a:p>
            <a:br>
              <a:rPr lang="sk-SK" dirty="0"/>
            </a:br>
            <a:endParaRPr lang="sk-SK" dirty="0"/>
          </a:p>
          <a:p>
            <a:br>
              <a:rPr lang="sk-SK" dirty="0"/>
            </a:br>
            <a:endParaRPr lang="sk-SK" dirty="0"/>
          </a:p>
          <a:p>
            <a:endParaRPr lang="sk-SK" dirty="0"/>
          </a:p>
          <a:p>
            <a:r>
              <a:rPr lang="sk-SK" dirty="0"/>
              <a:t> </a:t>
            </a:r>
          </a:p>
        </p:txBody>
      </p:sp>
    </p:spTree>
  </p:cSld>
  <p:clrMapOvr>
    <a:masterClrMapping/>
  </p:clrMapOvr>
  <p:transition spd="med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BD9FC-AE0D-4FE1-938C-97CF7CB84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ZAPÍSAŤ DO ZOŠITA: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1E596E-F0AB-4639-AF80-4C86326D11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Učivo 5.5 – 10.5.2020</a:t>
            </a:r>
          </a:p>
        </p:txBody>
      </p:sp>
    </p:spTree>
    <p:extLst>
      <p:ext uri="{BB962C8B-B14F-4D97-AF65-F5344CB8AC3E}">
        <p14:creationId xmlns:p14="http://schemas.microsoft.com/office/powerpoint/2010/main" val="24104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041826"/>
          </a:xfrm>
        </p:spPr>
        <p:txBody>
          <a:bodyPr>
            <a:normAutofit fontScale="90000"/>
          </a:bodyPr>
          <a:lstStyle/>
          <a:p>
            <a:br>
              <a:rPr lang="sk-SK" sz="2800" dirty="0"/>
            </a:br>
            <a:br>
              <a:rPr lang="sk-SK" sz="2800" dirty="0"/>
            </a:br>
            <a:br>
              <a:rPr lang="sk-SK" sz="2800" dirty="0"/>
            </a:br>
            <a:r>
              <a:rPr lang="sk-SK" sz="3100" b="1" dirty="0">
                <a:solidFill>
                  <a:schemeClr val="tx1"/>
                </a:solidFill>
                <a:effectLst/>
              </a:rPr>
              <a:t>Trpný rod: </a:t>
            </a:r>
            <a:r>
              <a:rPr lang="sk-SK" sz="3100" b="1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prítomný čas – kladná veta</a:t>
            </a:r>
            <a:br>
              <a:rPr lang="sk-SK" sz="3100" b="1" dirty="0">
                <a:solidFill>
                  <a:srgbClr val="FFFF00"/>
                </a:solidFill>
                <a:effectLst/>
              </a:rPr>
            </a:br>
            <a:r>
              <a:rPr lang="sk-SK" sz="3100" b="1" dirty="0" err="1">
                <a:solidFill>
                  <a:srgbClr val="FF3399"/>
                </a:solidFill>
                <a:effectLst/>
              </a:rPr>
              <a:t>He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is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woken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up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at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six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o´clock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every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morning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.</a:t>
            </a:r>
            <a:br>
              <a:rPr lang="sk-SK" sz="3100" b="1" dirty="0">
                <a:solidFill>
                  <a:srgbClr val="FFFF00"/>
                </a:solidFill>
                <a:effectLst/>
              </a:rPr>
            </a:br>
            <a:br>
              <a:rPr lang="sk-SK" sz="3100" b="1" dirty="0">
                <a:solidFill>
                  <a:srgbClr val="FFFF00"/>
                </a:solidFill>
                <a:effectLst/>
              </a:rPr>
            </a:br>
            <a:r>
              <a:rPr lang="sk-SK" sz="3100" b="1" dirty="0">
                <a:solidFill>
                  <a:schemeClr val="tx1"/>
                </a:solidFill>
                <a:effectLst/>
              </a:rPr>
              <a:t>Trpný rod: </a:t>
            </a:r>
            <a:r>
              <a:rPr lang="sk-SK" sz="3100" b="1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prítomný čas – záporná veta</a:t>
            </a:r>
            <a:br>
              <a:rPr lang="sk-SK" sz="3100" b="1" dirty="0">
                <a:solidFill>
                  <a:srgbClr val="FFFF00"/>
                </a:solidFill>
                <a:effectLst/>
              </a:rPr>
            </a:br>
            <a:r>
              <a:rPr lang="sk-SK" sz="3100" b="1" dirty="0" err="1">
                <a:solidFill>
                  <a:srgbClr val="FF3399"/>
                </a:solidFill>
                <a:effectLst/>
              </a:rPr>
              <a:t>He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isn´t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driven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to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school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.</a:t>
            </a:r>
            <a:br>
              <a:rPr lang="sk-SK" sz="3100" b="1" dirty="0">
                <a:solidFill>
                  <a:srgbClr val="FF3399"/>
                </a:solidFill>
                <a:effectLst/>
              </a:rPr>
            </a:br>
            <a:br>
              <a:rPr lang="sk-SK" sz="3100" b="1" dirty="0">
                <a:solidFill>
                  <a:srgbClr val="FFFF00"/>
                </a:solidFill>
                <a:effectLst/>
              </a:rPr>
            </a:br>
            <a:r>
              <a:rPr lang="sk-SK" sz="3100" b="1" dirty="0">
                <a:solidFill>
                  <a:schemeClr val="tx1"/>
                </a:solidFill>
                <a:effectLst/>
              </a:rPr>
              <a:t>Trpný rod: </a:t>
            </a:r>
            <a:r>
              <a:rPr lang="sk-SK" sz="3100" b="1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prítomný čas – otázka</a:t>
            </a:r>
            <a:br>
              <a:rPr lang="sk-SK" sz="3100" b="1" dirty="0">
                <a:solidFill>
                  <a:srgbClr val="FFFF00"/>
                </a:solidFill>
                <a:effectLst/>
              </a:rPr>
            </a:br>
            <a:r>
              <a:rPr lang="sk-SK" sz="3100" b="1" dirty="0" err="1">
                <a:solidFill>
                  <a:srgbClr val="FF3399"/>
                </a:solidFill>
                <a:effectLst/>
              </a:rPr>
              <a:t>Is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he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expected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to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arrive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early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?</a:t>
            </a:r>
            <a:br>
              <a:rPr lang="sk-SK" sz="3100" b="1" dirty="0">
                <a:solidFill>
                  <a:srgbClr val="FF3399"/>
                </a:solidFill>
                <a:effectLst/>
              </a:rPr>
            </a:br>
            <a:br>
              <a:rPr lang="sk-SK" sz="3100" b="1" dirty="0">
                <a:solidFill>
                  <a:srgbClr val="FFFF00"/>
                </a:solidFill>
                <a:effectLst/>
              </a:rPr>
            </a:br>
            <a:r>
              <a:rPr lang="sk-SK" sz="3100" b="1" dirty="0">
                <a:solidFill>
                  <a:schemeClr val="tx1"/>
                </a:solidFill>
                <a:effectLst/>
              </a:rPr>
              <a:t>Trpný rod: </a:t>
            </a:r>
            <a:r>
              <a:rPr lang="sk-SK" sz="3100" b="1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prítomný čas – krátka odpoveď</a:t>
            </a:r>
            <a:br>
              <a:rPr lang="sk-SK" sz="3100" b="1" dirty="0">
                <a:solidFill>
                  <a:srgbClr val="FFFF00"/>
                </a:solidFill>
                <a:effectLst/>
              </a:rPr>
            </a:br>
            <a:r>
              <a:rPr lang="sk-SK" sz="3100" b="1" dirty="0" err="1">
                <a:solidFill>
                  <a:srgbClr val="FF3399"/>
                </a:solidFill>
                <a:effectLst/>
              </a:rPr>
              <a:t>Yes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,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he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is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.                No,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he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 </a:t>
            </a:r>
            <a:r>
              <a:rPr lang="sk-SK" sz="3100" b="1" dirty="0" err="1">
                <a:solidFill>
                  <a:srgbClr val="FF3399"/>
                </a:solidFill>
                <a:effectLst/>
              </a:rPr>
              <a:t>isn´t</a:t>
            </a:r>
            <a:r>
              <a:rPr lang="sk-SK" sz="3100" b="1" dirty="0">
                <a:solidFill>
                  <a:srgbClr val="FF3399"/>
                </a:solidFill>
                <a:effectLst/>
              </a:rPr>
              <a:t>.</a:t>
            </a:r>
            <a:br>
              <a:rPr lang="sk-SK" sz="3100" b="1" dirty="0">
                <a:solidFill>
                  <a:srgbClr val="FF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k-SK" sz="2800" dirty="0"/>
            </a:br>
            <a:r>
              <a:rPr lang="sk-SK" sz="2800" dirty="0"/>
              <a:t> </a:t>
            </a:r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81786"/>
          </a:xfrm>
        </p:spPr>
        <p:txBody>
          <a:bodyPr>
            <a:normAutofit/>
          </a:bodyPr>
          <a:lstStyle/>
          <a:p>
            <a:r>
              <a:rPr lang="sk-SK" sz="3200" b="1" dirty="0">
                <a:solidFill>
                  <a:schemeClr val="tx1"/>
                </a:solidFill>
              </a:rPr>
              <a:t>Trpný rod: </a:t>
            </a:r>
            <a:r>
              <a:rPr lang="sk-SK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minulý čas – kladná veta</a:t>
            </a:r>
            <a:br>
              <a:rPr lang="sk-SK" sz="3200" b="1" dirty="0">
                <a:solidFill>
                  <a:srgbClr val="FFFF00"/>
                </a:solidFill>
              </a:rPr>
            </a:br>
            <a:r>
              <a:rPr lang="sk-SK" sz="3200" b="1" dirty="0" err="1">
                <a:solidFill>
                  <a:srgbClr val="FF3399"/>
                </a:solidFill>
              </a:rPr>
              <a:t>He</a:t>
            </a:r>
            <a:r>
              <a:rPr lang="sk-SK" sz="3200" b="1" dirty="0">
                <a:solidFill>
                  <a:srgbClr val="FF3399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was</a:t>
            </a:r>
            <a:r>
              <a:rPr lang="sk-SK" sz="3200" b="1" dirty="0">
                <a:solidFill>
                  <a:srgbClr val="FF3399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asked</a:t>
            </a:r>
            <a:r>
              <a:rPr lang="sk-SK" sz="3200" b="1" dirty="0">
                <a:solidFill>
                  <a:srgbClr val="FF3399"/>
                </a:solidFill>
              </a:rPr>
              <a:t> to </a:t>
            </a:r>
            <a:r>
              <a:rPr lang="sk-SK" sz="3200" b="1" dirty="0" err="1">
                <a:solidFill>
                  <a:srgbClr val="FF3399"/>
                </a:solidFill>
              </a:rPr>
              <a:t>bring</a:t>
            </a:r>
            <a:r>
              <a:rPr lang="sk-SK" sz="3200" b="1" dirty="0">
                <a:solidFill>
                  <a:srgbClr val="FF3399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milk</a:t>
            </a:r>
            <a:r>
              <a:rPr lang="sk-SK" sz="3200" b="1" dirty="0">
                <a:solidFill>
                  <a:srgbClr val="FF3399"/>
                </a:solidFill>
              </a:rPr>
              <a:t>.</a:t>
            </a:r>
            <a:br>
              <a:rPr lang="sk-SK" sz="3200" b="1" dirty="0">
                <a:solidFill>
                  <a:srgbClr val="FF3399"/>
                </a:solidFill>
              </a:rPr>
            </a:br>
            <a:br>
              <a:rPr lang="sk-SK" sz="3200" b="1" dirty="0">
                <a:solidFill>
                  <a:srgbClr val="FFFF00"/>
                </a:solidFill>
              </a:rPr>
            </a:br>
            <a:r>
              <a:rPr lang="sk-SK" sz="3200" b="1" dirty="0">
                <a:solidFill>
                  <a:schemeClr val="tx1"/>
                </a:solidFill>
              </a:rPr>
              <a:t>Trpný rod: </a:t>
            </a:r>
            <a:r>
              <a:rPr lang="sk-SK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minulý čas – záporná veta</a:t>
            </a:r>
            <a:br>
              <a:rPr lang="sk-SK" sz="3200" b="1" dirty="0">
                <a:solidFill>
                  <a:srgbClr val="FFFF00"/>
                </a:solidFill>
              </a:rPr>
            </a:br>
            <a:r>
              <a:rPr lang="sk-SK" sz="3200" b="1" dirty="0" err="1">
                <a:solidFill>
                  <a:srgbClr val="FF3399"/>
                </a:solidFill>
              </a:rPr>
              <a:t>He</a:t>
            </a:r>
            <a:r>
              <a:rPr lang="sk-SK" sz="3200" b="1" dirty="0">
                <a:solidFill>
                  <a:srgbClr val="FF3399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wasn´t</a:t>
            </a:r>
            <a:r>
              <a:rPr lang="sk-SK" sz="3200" b="1" dirty="0">
                <a:solidFill>
                  <a:srgbClr val="FF3399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driven</a:t>
            </a:r>
            <a:r>
              <a:rPr lang="sk-SK" sz="3200" b="1" dirty="0">
                <a:solidFill>
                  <a:srgbClr val="FF3399"/>
                </a:solidFill>
              </a:rPr>
              <a:t> to </a:t>
            </a:r>
            <a:r>
              <a:rPr lang="sk-SK" sz="3200" b="1" dirty="0" err="1">
                <a:solidFill>
                  <a:srgbClr val="FF3399"/>
                </a:solidFill>
              </a:rPr>
              <a:t>school</a:t>
            </a:r>
            <a:r>
              <a:rPr lang="sk-SK" sz="3200" b="1" dirty="0">
                <a:solidFill>
                  <a:srgbClr val="FF3399"/>
                </a:solidFill>
              </a:rPr>
              <a:t>.</a:t>
            </a:r>
            <a:br>
              <a:rPr lang="sk-SK" sz="3200" b="1" dirty="0">
                <a:solidFill>
                  <a:srgbClr val="FF3399"/>
                </a:solidFill>
              </a:rPr>
            </a:br>
            <a:br>
              <a:rPr lang="sk-SK" sz="3200" b="1" dirty="0">
                <a:solidFill>
                  <a:srgbClr val="FFFF00"/>
                </a:solidFill>
              </a:rPr>
            </a:br>
            <a:r>
              <a:rPr lang="sk-SK" sz="3200" b="1" dirty="0">
                <a:solidFill>
                  <a:schemeClr val="tx1"/>
                </a:solidFill>
              </a:rPr>
              <a:t>Trpný rod: </a:t>
            </a:r>
            <a:r>
              <a:rPr lang="sk-SK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minulý čas – otázka</a:t>
            </a:r>
            <a:br>
              <a:rPr lang="sk-SK" sz="3200" b="1" dirty="0">
                <a:solidFill>
                  <a:srgbClr val="FFFF00"/>
                </a:solidFill>
              </a:rPr>
            </a:br>
            <a:r>
              <a:rPr lang="sk-SK" sz="3200" b="1" dirty="0" err="1">
                <a:solidFill>
                  <a:srgbClr val="FF3399"/>
                </a:solidFill>
              </a:rPr>
              <a:t>Was</a:t>
            </a:r>
            <a:r>
              <a:rPr lang="sk-SK" sz="3200" b="1" dirty="0">
                <a:solidFill>
                  <a:srgbClr val="FF3399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he</a:t>
            </a:r>
            <a:r>
              <a:rPr lang="sk-SK" sz="3200" b="1" dirty="0">
                <a:solidFill>
                  <a:srgbClr val="FF3399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arrested</a:t>
            </a:r>
            <a:r>
              <a:rPr lang="sk-SK" sz="3200" b="1" dirty="0">
                <a:solidFill>
                  <a:srgbClr val="FF3399"/>
                </a:solidFill>
              </a:rPr>
              <a:t>?</a:t>
            </a:r>
            <a:br>
              <a:rPr lang="sk-SK" sz="3200" b="1" dirty="0">
                <a:solidFill>
                  <a:srgbClr val="FF3399"/>
                </a:solidFill>
              </a:rPr>
            </a:br>
            <a:br>
              <a:rPr lang="sk-SK" sz="3200" b="1" dirty="0">
                <a:solidFill>
                  <a:srgbClr val="FF3399"/>
                </a:solidFill>
              </a:rPr>
            </a:br>
            <a:r>
              <a:rPr lang="sk-SK" sz="3200" b="1" dirty="0">
                <a:solidFill>
                  <a:schemeClr val="tx1"/>
                </a:solidFill>
                <a:effectLst/>
              </a:rPr>
              <a:t>Trpný rod: </a:t>
            </a:r>
            <a:r>
              <a:rPr lang="sk-SK" sz="3200" b="1" dirty="0">
                <a:solidFill>
                  <a:schemeClr val="accent3">
                    <a:lumMod val="60000"/>
                    <a:lumOff val="40000"/>
                  </a:schemeClr>
                </a:solidFill>
                <a:effectLst/>
              </a:rPr>
              <a:t>minulý čas – krátka odpoveď</a:t>
            </a:r>
            <a:br>
              <a:rPr lang="sk-SK" sz="3200" b="1" dirty="0">
                <a:solidFill>
                  <a:srgbClr val="FFFF00"/>
                </a:solidFill>
              </a:rPr>
            </a:br>
            <a:r>
              <a:rPr lang="sk-SK" sz="3200" b="1" dirty="0" err="1">
                <a:solidFill>
                  <a:srgbClr val="FF3399"/>
                </a:solidFill>
              </a:rPr>
              <a:t>Yes</a:t>
            </a:r>
            <a:r>
              <a:rPr lang="sk-SK" sz="3200" b="1" dirty="0">
                <a:solidFill>
                  <a:srgbClr val="FF3399"/>
                </a:solidFill>
              </a:rPr>
              <a:t>, </a:t>
            </a:r>
            <a:r>
              <a:rPr lang="sk-SK" sz="3200" b="1" dirty="0" err="1">
                <a:solidFill>
                  <a:srgbClr val="FF3399"/>
                </a:solidFill>
              </a:rPr>
              <a:t>he</a:t>
            </a:r>
            <a:r>
              <a:rPr lang="sk-SK" sz="3200" b="1" dirty="0">
                <a:solidFill>
                  <a:srgbClr val="FF3399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was</a:t>
            </a:r>
            <a:r>
              <a:rPr lang="sk-SK" sz="3200" b="1" dirty="0">
                <a:solidFill>
                  <a:srgbClr val="FF3399"/>
                </a:solidFill>
              </a:rPr>
              <a:t>.                No, </a:t>
            </a:r>
            <a:r>
              <a:rPr lang="sk-SK" sz="3200" b="1" dirty="0" err="1">
                <a:solidFill>
                  <a:srgbClr val="FF3399"/>
                </a:solidFill>
              </a:rPr>
              <a:t>he</a:t>
            </a:r>
            <a:r>
              <a:rPr lang="sk-SK" sz="3200" b="1" dirty="0">
                <a:solidFill>
                  <a:srgbClr val="FF3399"/>
                </a:solidFill>
              </a:rPr>
              <a:t> </a:t>
            </a:r>
            <a:r>
              <a:rPr lang="sk-SK" sz="3200" b="1" dirty="0" err="1">
                <a:solidFill>
                  <a:srgbClr val="FF3399"/>
                </a:solidFill>
              </a:rPr>
              <a:t>wasn´t</a:t>
            </a:r>
            <a:r>
              <a:rPr lang="sk-SK" sz="3200" b="1" dirty="0">
                <a:solidFill>
                  <a:srgbClr val="FF3399"/>
                </a:solidFill>
              </a:rPr>
              <a:t>.</a:t>
            </a:r>
          </a:p>
        </p:txBody>
      </p:sp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137</TotalTime>
  <Words>649</Words>
  <Application>Microsoft Office PowerPoint</Application>
  <PresentationFormat>Prezentácia na obrazovke (4:3)</PresentationFormat>
  <Paragraphs>81</Paragraphs>
  <Slides>13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Fazeta</vt:lpstr>
      <vt:lpstr> Trpný rod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ZAPÍSAŤ DO ZOŠITA:</vt:lpstr>
      <vt:lpstr>   Trpný rod: prítomný čas – kladná veta He is woken up at six o´clock every morning.  Trpný rod: prítomný čas – záporná veta He isn´t driven to school.  Trpný rod: prítomný čas – otázka Is he expected to arrive early?  Trpný rod: prítomný čas – krátka odpoveď Yes, he is.                No, he isn´t.   </vt:lpstr>
      <vt:lpstr>Trpný rod: minulý čas – kladná veta He was asked to bring milk.  Trpný rod: minulý čas – záporná veta He wasn´t driven to school.  Trpný rod: minulý čas – otázka Was he arrested?  Trpný rod: minulý čas – krátka odpoveď Yes, he was.                No, he wasn´t.</vt:lpstr>
      <vt:lpstr>Trpný rod: budúci čas – kladná veta He will be invited to the party.  Trpný rod: budúci čas – záporná veta He won´t be given a prize.  Trpný rod: budúci čas – otázka Will he be taken to the station ?  Trpný rod: budúci čas – krátka odpoveď Yes, he will.                No, he won´t.</vt:lpstr>
      <vt:lpstr>Prezentácia programu PowerPoint</vt:lpstr>
      <vt:lpstr>Prezentácia programu PowerPoint</vt:lpstr>
      <vt:lpstr>Prezentácia programu PowerPoint</vt:lpstr>
    </vt:vector>
  </TitlesOfParts>
  <Company>MPC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Trpný rod</dc:title>
  <dc:creator>zsklin</dc:creator>
  <cp:lastModifiedBy>Ladislav Fodor</cp:lastModifiedBy>
  <cp:revision>15</cp:revision>
  <dcterms:created xsi:type="dcterms:W3CDTF">2014-03-30T16:46:38Z</dcterms:created>
  <dcterms:modified xsi:type="dcterms:W3CDTF">2020-05-05T18:18:05Z</dcterms:modified>
</cp:coreProperties>
</file>