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1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59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463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69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34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81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609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0027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919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370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30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13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963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71510-A61B-4E50-A675-CD608686DDE6}" type="datetimeFigureOut">
              <a:rPr lang="sk-SK" smtClean="0"/>
              <a:t>7.4.2020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85F73-FD07-49F6-B5C4-96C7173F5FA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056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vieratkaaa.estranky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ickr.com/" TargetMode="External"/><Relationship Id="rId4" Type="http://schemas.openxmlformats.org/officeDocument/2006/relationships/hyperlink" Target="http://www.naturfoto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3" y="-243408"/>
            <a:ext cx="9324528" cy="7124747"/>
          </a:xfrm>
        </p:spPr>
      </p:pic>
      <p:sp>
        <p:nvSpPr>
          <p:cNvPr id="5" name="BlokTextu 4"/>
          <p:cNvSpPr txBox="1"/>
          <p:nvPr/>
        </p:nvSpPr>
        <p:spPr>
          <a:xfrm>
            <a:off x="2267744" y="2154897"/>
            <a:ext cx="4951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dirty="0">
                <a:solidFill>
                  <a:srgbClr val="FFFF00"/>
                </a:solidFill>
                <a:latin typeface="Bodoni MT Black" pitchFamily="18" charset="0"/>
              </a:rPr>
              <a:t>Vodné cicavce</a:t>
            </a:r>
          </a:p>
        </p:txBody>
      </p:sp>
    </p:spTree>
    <p:extLst>
      <p:ext uri="{BB962C8B-B14F-4D97-AF65-F5344CB8AC3E}">
        <p14:creationId xmlns:p14="http://schemas.microsoft.com/office/powerpoint/2010/main" val="263016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-311690"/>
            <a:ext cx="9251504" cy="737412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46" y="1714074"/>
            <a:ext cx="7695858" cy="5143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1" y="244966"/>
            <a:ext cx="8568951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Tak takto vyzerá jeho </a:t>
            </a:r>
            <a:r>
              <a:rPr lang="sk-SK" sz="2800" b="1" i="1" dirty="0">
                <a:solidFill>
                  <a:srgbClr val="FF5050"/>
                </a:solidFill>
                <a:latin typeface="Comic Sans MS" pitchFamily="66" charset="0"/>
              </a:rPr>
              <a:t>„hrad“ </a:t>
            </a:r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, ktorý si stavia z konárov, kmeňov stromov a z kameňov.</a:t>
            </a:r>
          </a:p>
          <a:p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Môže dosahovať výšku 1,5 m a šírku 3-4 m.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6181783" y="1943602"/>
            <a:ext cx="1580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vetracia šachta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5292081" y="3029633"/>
            <a:ext cx="27766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obytná komôrka- hrad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2085222" y="4314490"/>
            <a:ext cx="21674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zvýšená hladina vody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6536227" y="6035433"/>
            <a:ext cx="124832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/>
              <a:t>vchody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2771800" y="6404765"/>
            <a:ext cx="17902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skladisko potravy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05136" y="5453701"/>
            <a:ext cx="8124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hrádza</a:t>
            </a:r>
          </a:p>
        </p:txBody>
      </p:sp>
    </p:spTree>
    <p:extLst>
      <p:ext uri="{BB962C8B-B14F-4D97-AF65-F5344CB8AC3E}">
        <p14:creationId xmlns:p14="http://schemas.microsoft.com/office/powerpoint/2010/main" val="315583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6" y="-387424"/>
            <a:ext cx="9251504" cy="737412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6" y="861904"/>
            <a:ext cx="5464030" cy="441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65" y="2090581"/>
            <a:ext cx="5178152" cy="476106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1043608" y="188640"/>
            <a:ext cx="620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...a takto to vyzerá v skutočnosti</a:t>
            </a:r>
            <a:r>
              <a:rPr lang="sk-SK" dirty="0"/>
              <a:t>.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467544" y="5877272"/>
            <a:ext cx="2808312" cy="923330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sk-SK" i="1" dirty="0">
                <a:solidFill>
                  <a:srgbClr val="FFFF00"/>
                </a:solidFill>
                <a:latin typeface="Comic Sans MS" pitchFamily="66" charset="0"/>
              </a:rPr>
              <a:t>Bobrie hrádze môžeme nájsť v rieke Poprad, Ondava, Dunaj, Morava.</a:t>
            </a:r>
          </a:p>
        </p:txBody>
      </p:sp>
    </p:spTree>
    <p:extLst>
      <p:ext uri="{BB962C8B-B14F-4D97-AF65-F5344CB8AC3E}">
        <p14:creationId xmlns:p14="http://schemas.microsoft.com/office/powerpoint/2010/main" val="15725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216008" cy="734875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266"/>
            <a:ext cx="3816424" cy="3633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13" y="1531640"/>
            <a:ext cx="4032448" cy="437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4644008" y="448305"/>
            <a:ext cx="392607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sz="3600" b="1" i="1" dirty="0">
                <a:solidFill>
                  <a:srgbClr val="FF5050"/>
                </a:solidFill>
                <a:latin typeface="Comic Sans MS" pitchFamily="66" charset="0"/>
              </a:rPr>
              <a:t>Ondatra pižmová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23529" y="4077072"/>
            <a:ext cx="4320479" cy="258532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má dĺžku asi 40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po bokoch sploštený chvost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dobre pláva a potápa sa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chvost má pokrytý šupinami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9501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2113" cy="694407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47662"/>
            <a:ext cx="4295665" cy="3817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13" y="1556792"/>
            <a:ext cx="403244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4644008" y="448305"/>
            <a:ext cx="4058553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sk-SK" sz="2400" b="1" i="1" dirty="0">
                <a:solidFill>
                  <a:srgbClr val="FFFF00"/>
                </a:solidFill>
                <a:latin typeface="Comic Sans MS" pitchFamily="66" charset="0"/>
              </a:rPr>
              <a:t>živí</a:t>
            </a: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sa prevažne </a:t>
            </a:r>
            <a:r>
              <a:rPr lang="sk-SK" sz="2400" b="1" i="1" dirty="0">
                <a:solidFill>
                  <a:srgbClr val="FFFF00"/>
                </a:solidFill>
                <a:latin typeface="Comic Sans MS" pitchFamily="66" charset="0"/>
              </a:rPr>
              <a:t>rastlinnou potravou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298714" y="4725144"/>
            <a:ext cx="4320479" cy="101566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bola dovezená zo Severnej Ameriky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 rozšírená po celej Európe</a:t>
            </a:r>
          </a:p>
        </p:txBody>
      </p:sp>
    </p:spTree>
    <p:extLst>
      <p:ext uri="{BB962C8B-B14F-4D97-AF65-F5344CB8AC3E}">
        <p14:creationId xmlns:p14="http://schemas.microsoft.com/office/powerpoint/2010/main" val="304214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1194" cy="693598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56" y="448304"/>
            <a:ext cx="5416438" cy="485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94" y="3024313"/>
            <a:ext cx="4438766" cy="3723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BlokTextu 7"/>
          <p:cNvSpPr txBox="1"/>
          <p:nvPr/>
        </p:nvSpPr>
        <p:spPr>
          <a:xfrm>
            <a:off x="4772497" y="94361"/>
            <a:ext cx="4320479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0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robí si kopovité hniezdo- noru z rastlín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1424073" y="988003"/>
            <a:ext cx="212590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r>
              <a:rPr lang="sk-SK" sz="2400" dirty="0">
                <a:latin typeface="Comic Sans MS" pitchFamily="66" charset="0"/>
              </a:rPr>
              <a:t>Nora ondatry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4499992" y="2537155"/>
            <a:ext cx="6832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5050"/>
            </a:solidFill>
          </a:ln>
        </p:spPr>
        <p:txBody>
          <a:bodyPr wrap="none" rtlCol="0">
            <a:spAutoFit/>
          </a:bodyPr>
          <a:lstStyle/>
          <a:p>
            <a:r>
              <a:rPr lang="sk-SK" dirty="0"/>
              <a:t>brloh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4441839" y="1195319"/>
            <a:ext cx="138765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vetranie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415016" y="2377982"/>
            <a:ext cx="24020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505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/>
              <a:t>vchod a východ pod vodou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63126" y="5661248"/>
            <a:ext cx="4658648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sk-SK" dirty="0"/>
              <a:t>- </a:t>
            </a:r>
            <a:r>
              <a:rPr lang="sk-SK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rastliny sa zakorenia a tým ich rozširuje</a:t>
            </a:r>
          </a:p>
        </p:txBody>
      </p:sp>
    </p:spTree>
    <p:extLst>
      <p:ext uri="{BB962C8B-B14F-4D97-AF65-F5344CB8AC3E}">
        <p14:creationId xmlns:p14="http://schemas.microsoft.com/office/powerpoint/2010/main" val="193227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4"/>
            <a:ext cx="9144000" cy="6849173"/>
          </a:xfrm>
        </p:spPr>
      </p:pic>
      <p:sp>
        <p:nvSpPr>
          <p:cNvPr id="6" name="BlokTextu 5"/>
          <p:cNvSpPr txBox="1"/>
          <p:nvPr/>
        </p:nvSpPr>
        <p:spPr>
          <a:xfrm>
            <a:off x="899592" y="11663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Ďakujem za pozornosť.</a:t>
            </a:r>
            <a:endParaRPr lang="sk-SK" sz="4800" b="1" i="1" dirty="0">
              <a:latin typeface="Comic Sans MS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958" y="116632"/>
            <a:ext cx="97688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01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Zdroje: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k-SK" dirty="0" err="1"/>
              <a:t>polovnictvo.pluska.sk</a:t>
            </a:r>
            <a:r>
              <a:rPr lang="sk-SK" dirty="0"/>
              <a:t> </a:t>
            </a:r>
          </a:p>
          <a:p>
            <a:r>
              <a:rPr lang="sk-SK" dirty="0" err="1">
                <a:hlinkClick r:id="rId3"/>
              </a:rPr>
              <a:t>zvieratkaaa.estranky.cz</a:t>
            </a:r>
            <a:endParaRPr lang="sk-SK" dirty="0"/>
          </a:p>
          <a:p>
            <a:r>
              <a:rPr lang="sk-SK" dirty="0" err="1"/>
              <a:t>majkfoto.blog.cz</a:t>
            </a:r>
            <a:endParaRPr lang="sk-SK" dirty="0"/>
          </a:p>
          <a:p>
            <a:r>
              <a:rPr lang="sk-SK" dirty="0" err="1"/>
              <a:t>www.vivo.sk</a:t>
            </a:r>
            <a:r>
              <a:rPr lang="sk-SK" dirty="0"/>
              <a:t> </a:t>
            </a:r>
          </a:p>
          <a:p>
            <a:r>
              <a:rPr lang="sk-SK" dirty="0" err="1"/>
              <a:t>orava.sme.sk</a:t>
            </a:r>
            <a:r>
              <a:rPr lang="sk-SK" dirty="0"/>
              <a:t> </a:t>
            </a:r>
          </a:p>
          <a:p>
            <a:r>
              <a:rPr lang="sk-SK" dirty="0">
                <a:hlinkClick r:id="rId4"/>
              </a:rPr>
              <a:t>.</a:t>
            </a:r>
            <a:r>
              <a:rPr lang="sk-SK" dirty="0" err="1">
                <a:hlinkClick r:id="rId4"/>
              </a:rPr>
              <a:t>naturfoto.cz</a:t>
            </a:r>
            <a:endParaRPr lang="sk-SK" dirty="0"/>
          </a:p>
          <a:p>
            <a:r>
              <a:rPr lang="sk-SK" dirty="0" err="1">
                <a:hlinkClick r:id="rId5"/>
              </a:rPr>
              <a:t>flickr.com</a:t>
            </a:r>
            <a:endParaRPr lang="sk-SK" dirty="0"/>
          </a:p>
          <a:p>
            <a:r>
              <a:rPr lang="sk-SK" dirty="0" err="1">
                <a:hlinkClick r:id="rId4"/>
              </a:rPr>
              <a:t>naturfoto.cz</a:t>
            </a:r>
            <a:endParaRPr lang="sk-SK" dirty="0"/>
          </a:p>
          <a:p>
            <a:r>
              <a:rPr lang="sk-SK" dirty="0" err="1"/>
              <a:t>dumka.info</a:t>
            </a:r>
            <a:endParaRPr lang="sk-SK" dirty="0"/>
          </a:p>
          <a:p>
            <a:r>
              <a:rPr lang="sk-SK" dirty="0" err="1"/>
              <a:t>www.ezoo.cz</a:t>
            </a:r>
            <a:r>
              <a:rPr lang="sk-SK" dirty="0"/>
              <a:t> </a:t>
            </a:r>
          </a:p>
          <a:p>
            <a:r>
              <a:rPr lang="sk-SK" dirty="0" err="1"/>
              <a:t>www.ms-smilovice-reka.ic.cz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27613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6" y="0"/>
            <a:ext cx="9338204" cy="6858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32673" y="620688"/>
            <a:ext cx="87129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Už vieme čo sú stavovce...</a:t>
            </a:r>
          </a:p>
          <a:p>
            <a:endParaRPr lang="sk-SK" sz="3600" b="1" i="1" dirty="0">
              <a:latin typeface="Comic Sans MS" pitchFamily="66" charset="0"/>
            </a:endParaRPr>
          </a:p>
          <a:p>
            <a:r>
              <a:rPr lang="sk-SK" sz="3600" b="1" i="1" dirty="0">
                <a:solidFill>
                  <a:srgbClr val="FFFF00"/>
                </a:solidFill>
                <a:latin typeface="Comic Sans MS" pitchFamily="66" charset="0"/>
              </a:rPr>
              <a:t>Stavovce</a:t>
            </a:r>
            <a:r>
              <a:rPr lang="sk-SK" sz="3600" b="1" i="1" dirty="0">
                <a:latin typeface="Comic Sans MS" pitchFamily="66" charset="0"/>
              </a:rPr>
              <a:t> sú živočíchy, ktoré majú</a:t>
            </a:r>
          </a:p>
          <a:p>
            <a:r>
              <a:rPr lang="sk-SK" sz="3600" b="1" i="1" dirty="0">
                <a:latin typeface="Comic Sans MS" pitchFamily="66" charset="0"/>
              </a:rPr>
              <a:t>vnútornú oporu tela- </a:t>
            </a:r>
            <a:r>
              <a:rPr lang="sk-SK" sz="3600" b="1" i="1" dirty="0">
                <a:solidFill>
                  <a:schemeClr val="bg1"/>
                </a:solidFill>
                <a:latin typeface="Comic Sans MS" pitchFamily="66" charset="0"/>
              </a:rPr>
              <a:t>kostru</a:t>
            </a:r>
            <a:r>
              <a:rPr lang="sk-SK" sz="3600" b="1" i="1" dirty="0">
                <a:latin typeface="Comic Sans MS" pitchFamily="66" charset="0"/>
              </a:rPr>
              <a:t> </a:t>
            </a:r>
          </a:p>
          <a:p>
            <a:r>
              <a:rPr lang="sk-SK" sz="3600" b="1" i="1" dirty="0">
                <a:latin typeface="Comic Sans MS" pitchFamily="66" charset="0"/>
              </a:rPr>
              <a:t>( základ tvorí chrbtica zložená</a:t>
            </a:r>
          </a:p>
          <a:p>
            <a:r>
              <a:rPr lang="sk-SK" sz="3600" b="1" i="1" dirty="0">
                <a:latin typeface="Comic Sans MS" pitchFamily="66" charset="0"/>
              </a:rPr>
              <a:t> zo stavcov).</a:t>
            </a:r>
          </a:p>
          <a:p>
            <a:r>
              <a:rPr lang="sk-SK" sz="3600" b="1" i="1" dirty="0">
                <a:latin typeface="Comic Sans MS" pitchFamily="66" charset="0"/>
              </a:rPr>
              <a:t>Do skupiny stavovcov patria aj </a:t>
            </a:r>
            <a:r>
              <a:rPr lang="sk-SK" sz="3600" b="1" i="1" dirty="0">
                <a:solidFill>
                  <a:schemeClr val="bg1"/>
                </a:solidFill>
                <a:latin typeface="Comic Sans MS" pitchFamily="66" charset="0"/>
              </a:rPr>
              <a:t>cicavce</a:t>
            </a:r>
            <a:r>
              <a:rPr lang="sk-SK" sz="3600" b="1" i="1" dirty="0">
                <a:latin typeface="Comic Sans MS" pitchFamily="66" charset="0"/>
              </a:rPr>
              <a:t>.</a:t>
            </a:r>
          </a:p>
          <a:p>
            <a:endParaRPr lang="sk-SK" sz="3600" b="1" i="1" dirty="0">
              <a:latin typeface="Comic Sans MS" pitchFamily="66" charset="0"/>
            </a:endParaRPr>
          </a:p>
          <a:p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Už vieme čo sú cicavce...??? ale vieme, </a:t>
            </a:r>
          </a:p>
          <a:p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ktoré žijú v našich vodách???</a:t>
            </a:r>
          </a:p>
          <a:p>
            <a:endParaRPr lang="sk-SK" sz="3200" b="1" i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endParaRPr lang="sk-SK" sz="32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3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9"/>
            <a:ext cx="9173849" cy="6957392"/>
          </a:xfrm>
        </p:spPr>
      </p:pic>
      <p:sp>
        <p:nvSpPr>
          <p:cNvPr id="5" name="BlokTextu 4"/>
          <p:cNvSpPr txBox="1"/>
          <p:nvPr/>
        </p:nvSpPr>
        <p:spPr>
          <a:xfrm>
            <a:off x="6300192" y="6412980"/>
            <a:ext cx="2574744" cy="369332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sk-SK" dirty="0">
                <a:latin typeface="Comic Sans MS" pitchFamily="66" charset="0"/>
                <a:sym typeface="Wingdings" pitchFamily="2" charset="2"/>
              </a:rPr>
              <a:t>...malá vydra v zajatí</a:t>
            </a:r>
            <a:endParaRPr lang="sk-SK" dirty="0">
              <a:latin typeface="Comic Sans MS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245873" y="91449"/>
            <a:ext cx="4355976" cy="1200329"/>
          </a:xfrm>
          <a:prstGeom prst="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r>
              <a:rPr lang="sk-SK" sz="3600" b="1" i="1" dirty="0">
                <a:latin typeface="Comic Sans MS" pitchFamily="66" charset="0"/>
              </a:rPr>
              <a:t>Spoločné znaky vodných cicavcov: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67544" y="4149080"/>
            <a:ext cx="8268610" cy="206210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k-SK" sz="3200" b="1" dirty="0">
                <a:solidFill>
                  <a:srgbClr val="C00000"/>
                </a:solidFill>
                <a:latin typeface="Comic Sans MS" pitchFamily="66" charset="0"/>
              </a:rPr>
              <a:t>lesklá, hustá a nepremokavá srsť</a:t>
            </a:r>
          </a:p>
          <a:p>
            <a:r>
              <a:rPr lang="sk-SK" sz="32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sk-SK" sz="3200" dirty="0">
                <a:solidFill>
                  <a:srgbClr val="0070C0"/>
                </a:solidFill>
                <a:latin typeface="Comic Sans MS" pitchFamily="66" charset="0"/>
              </a:rPr>
              <a:t>(chráni pred chladom- zadržiava vzduch)</a:t>
            </a:r>
          </a:p>
          <a:p>
            <a:r>
              <a:rPr lang="sk-SK" sz="3200" b="1" dirty="0">
                <a:solidFill>
                  <a:srgbClr val="C00000"/>
                </a:solidFill>
                <a:latin typeface="Comic Sans MS" pitchFamily="66" charset="0"/>
              </a:rPr>
              <a:t>2.silný chvost </a:t>
            </a:r>
            <a:r>
              <a:rPr lang="sk-SK" sz="3200" dirty="0">
                <a:solidFill>
                  <a:srgbClr val="0070C0"/>
                </a:solidFill>
                <a:latin typeface="Comic Sans MS" pitchFamily="66" charset="0"/>
              </a:rPr>
              <a:t>(slúži ako veslo a kormidlo)</a:t>
            </a:r>
          </a:p>
          <a:p>
            <a:r>
              <a:rPr lang="sk-SK" sz="3200" b="1" dirty="0">
                <a:solidFill>
                  <a:srgbClr val="C00000"/>
                </a:solidFill>
                <a:latin typeface="Comic Sans MS" pitchFamily="66" charset="0"/>
              </a:rPr>
              <a:t>3.plávacie blany </a:t>
            </a:r>
            <a:r>
              <a:rPr lang="sk-SK" sz="3200" dirty="0">
                <a:solidFill>
                  <a:srgbClr val="C00000"/>
                </a:solidFill>
                <a:latin typeface="Comic Sans MS" pitchFamily="66" charset="0"/>
              </a:rPr>
              <a:t>medzi prstami</a:t>
            </a:r>
          </a:p>
        </p:txBody>
      </p:sp>
    </p:spTree>
    <p:extLst>
      <p:ext uri="{BB962C8B-B14F-4D97-AF65-F5344CB8AC3E}">
        <p14:creationId xmlns:p14="http://schemas.microsoft.com/office/powerpoint/2010/main" val="244307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4" y="0"/>
            <a:ext cx="9251504" cy="6959166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8564"/>
            <a:ext cx="3718173" cy="4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 flipH="1">
            <a:off x="179510" y="282514"/>
            <a:ext cx="4320482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4400" b="1" i="1" dirty="0">
                <a:solidFill>
                  <a:srgbClr val="FF5050"/>
                </a:solidFill>
                <a:latin typeface="Comic Sans MS" pitchFamily="66" charset="0"/>
              </a:rPr>
              <a:t>Vydra riečna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4499992" y="4620064"/>
            <a:ext cx="4392488" cy="233910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má pretiahnuté valcovité telo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plochú hlavu s malými ušami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10918"/>
            <a:ext cx="3820627" cy="5045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57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56" y="0"/>
            <a:ext cx="9251504" cy="68580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04664"/>
            <a:ext cx="4052806" cy="4954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 flipH="1">
            <a:off x="-24974" y="253697"/>
            <a:ext cx="489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 b="1" i="1" dirty="0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85087" y="5503783"/>
            <a:ext cx="3882857" cy="135421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3200" b="1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žije v čistých vodách</a:t>
            </a:r>
          </a:p>
          <a:p>
            <a:pPr marL="285750" indent="-285750">
              <a:buFont typeface="Arial" pitchFamily="34" charset="0"/>
              <a:buChar char="•"/>
            </a:pP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42407"/>
            <a:ext cx="4381500" cy="328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8"/>
            <a:ext cx="423748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988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56" y="0"/>
            <a:ext cx="9251504" cy="695739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79" y="2492896"/>
            <a:ext cx="4052806" cy="42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 flipH="1">
            <a:off x="-24974" y="253697"/>
            <a:ext cx="4891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4400" b="1" i="1" dirty="0">
              <a:solidFill>
                <a:srgbClr val="FF5050"/>
              </a:solidFill>
              <a:latin typeface="Comic Sans MS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5126"/>
            <a:ext cx="3575379" cy="331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4470943" cy="2701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BlokTextu 9"/>
          <p:cNvSpPr txBox="1"/>
          <p:nvPr/>
        </p:nvSpPr>
        <p:spPr>
          <a:xfrm>
            <a:off x="4076506" y="270674"/>
            <a:ext cx="4204997" cy="252376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je mäsožravá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živí sa bezstavovcami</a:t>
            </a:r>
          </a:p>
          <a:p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(raky, hmyz) a  </a:t>
            </a:r>
          </a:p>
          <a:p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drobnými stavovcami </a:t>
            </a:r>
          </a:p>
          <a:p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( ryby)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850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" y="-10683"/>
            <a:ext cx="9251504" cy="696807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06495" y="-364766"/>
            <a:ext cx="3003699" cy="429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9" y="50440"/>
            <a:ext cx="2781552" cy="3319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947" y="3832401"/>
            <a:ext cx="4052794" cy="281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2" y="3832400"/>
            <a:ext cx="2975489" cy="2819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BlokTextu 10"/>
          <p:cNvSpPr txBox="1"/>
          <p:nvPr/>
        </p:nvSpPr>
        <p:spPr>
          <a:xfrm>
            <a:off x="297450" y="6488668"/>
            <a:ext cx="723185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rgbClr val="FF5050"/>
                </a:solidFill>
              </a:rPr>
              <a:t>Takéto stopy môžeme vidieť v povodí  rieky Váh, Hron, Ipeľ, Nitra, Dunaj...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317809" y="3369759"/>
            <a:ext cx="3174267" cy="461665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sk-SK" sz="2400" i="1" dirty="0">
                <a:solidFill>
                  <a:srgbClr val="002060"/>
                </a:solidFill>
              </a:rPr>
              <a:t>stopa prednej končatiny</a:t>
            </a:r>
          </a:p>
        </p:txBody>
      </p:sp>
      <p:sp>
        <p:nvSpPr>
          <p:cNvPr id="16" name="Šípka doprava 15"/>
          <p:cNvSpPr/>
          <p:nvPr/>
        </p:nvSpPr>
        <p:spPr>
          <a:xfrm rot="20756823">
            <a:off x="1920992" y="2999606"/>
            <a:ext cx="2817857" cy="56048"/>
          </a:xfrm>
          <a:prstGeom prst="rightArrow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Šípka doprava 16"/>
          <p:cNvSpPr/>
          <p:nvPr/>
        </p:nvSpPr>
        <p:spPr>
          <a:xfrm rot="15311629">
            <a:off x="866134" y="2572175"/>
            <a:ext cx="1678144" cy="45719"/>
          </a:xfrm>
          <a:prstGeom prst="rightArrow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4634893" y="3369758"/>
            <a:ext cx="3023200" cy="461665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sk-SK" sz="2400" i="1" dirty="0">
                <a:solidFill>
                  <a:srgbClr val="002060"/>
                </a:solidFill>
              </a:rPr>
              <a:t>stopa zadnej končatiny</a:t>
            </a:r>
          </a:p>
        </p:txBody>
      </p:sp>
      <p:sp>
        <p:nvSpPr>
          <p:cNvPr id="20" name="Šípka doprava 19"/>
          <p:cNvSpPr/>
          <p:nvPr/>
        </p:nvSpPr>
        <p:spPr>
          <a:xfrm rot="13346916" flipV="1">
            <a:off x="4775422" y="2656742"/>
            <a:ext cx="2187955" cy="48589"/>
          </a:xfrm>
          <a:prstGeom prst="rightArrow">
            <a:avLst/>
          </a:prstGeom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007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0"/>
            <a:ext cx="9251504" cy="695739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171401"/>
            <a:ext cx="4294237" cy="434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/>
          <p:cNvSpPr txBox="1"/>
          <p:nvPr/>
        </p:nvSpPr>
        <p:spPr>
          <a:xfrm flipH="1">
            <a:off x="-24974" y="253697"/>
            <a:ext cx="4345453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sz="4400" b="1" i="1" dirty="0">
                <a:solidFill>
                  <a:srgbClr val="FF5050"/>
                </a:solidFill>
                <a:latin typeface="Comic Sans MS" pitchFamily="66" charset="0"/>
              </a:rPr>
              <a:t>Bobor vodný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0" y="1196752"/>
            <a:ext cx="4320479" cy="181588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má silný chvost,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ktorý slúži ako veslo a kormidlo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8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dorastá do dĺžky 1 m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08" y="3601935"/>
            <a:ext cx="4248473" cy="326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708919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71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-311690"/>
            <a:ext cx="9251504" cy="737412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11885"/>
            <a:ext cx="468051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lokTextu 6"/>
          <p:cNvSpPr txBox="1"/>
          <p:nvPr/>
        </p:nvSpPr>
        <p:spPr>
          <a:xfrm>
            <a:off x="406794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51521" y="244966"/>
            <a:ext cx="4680519" cy="273921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má veľké </a:t>
            </a:r>
            <a:r>
              <a:rPr lang="sk-SK" sz="2400" b="1" i="1" dirty="0">
                <a:solidFill>
                  <a:srgbClr val="FF5050"/>
                </a:solidFill>
                <a:latin typeface="Comic Sans MS" pitchFamily="66" charset="0"/>
              </a:rPr>
              <a:t>hlodavé zuby- </a:t>
            </a: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hlodavec, ktoré si obrusuje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ohrýza kmene stromov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b="1" i="1" dirty="0">
                <a:solidFill>
                  <a:srgbClr val="FFFF00"/>
                </a:solidFill>
                <a:latin typeface="Comic Sans MS" pitchFamily="66" charset="0"/>
              </a:rPr>
              <a:t>živí sa rastlinnou </a:t>
            </a:r>
            <a:r>
              <a:rPr lang="sk-SK" sz="2400" b="1" i="1" dirty="0" err="1">
                <a:solidFill>
                  <a:srgbClr val="FFFF00"/>
                </a:solidFill>
                <a:latin typeface="Comic Sans MS" pitchFamily="66" charset="0"/>
              </a:rPr>
              <a:t>potravou</a:t>
            </a:r>
            <a:r>
              <a:rPr lang="sk-SK" sz="2400" b="1" i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Comic Sans MS" pitchFamily="66" charset="0"/>
              </a:rPr>
              <a:t>-živia</a:t>
            </a:r>
            <a:r>
              <a:rPr lang="sk-SK" sz="2400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sk-SK" sz="24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itchFamily="66" charset="0"/>
              </a:rPr>
              <a:t>sa hlavne mäkkými časťami rastlín a stromov</a:t>
            </a:r>
          </a:p>
          <a:p>
            <a:pPr marL="285750" indent="-285750">
              <a:buFont typeface="Arial" pitchFamily="34" charset="0"/>
              <a:buChar char="•"/>
            </a:pPr>
            <a:endParaRPr lang="sk-SK" sz="2800" b="1" i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69" y="3501008"/>
            <a:ext cx="4248473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13" y="-3123"/>
            <a:ext cx="4094187" cy="317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887657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366</Words>
  <Application>Microsoft Office PowerPoint</Application>
  <PresentationFormat>Prezentácia na obrazovke (4:3)</PresentationFormat>
  <Paragraphs>73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Bodoni MT Black</vt:lpstr>
      <vt:lpstr>Calibri</vt:lpstr>
      <vt:lpstr>Comic Sans MS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Zdroje: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hp</dc:creator>
  <cp:lastModifiedBy>Ladislav Fodor</cp:lastModifiedBy>
  <cp:revision>27</cp:revision>
  <dcterms:created xsi:type="dcterms:W3CDTF">2013-02-27T05:38:20Z</dcterms:created>
  <dcterms:modified xsi:type="dcterms:W3CDTF">2020-04-07T12:53:51Z</dcterms:modified>
</cp:coreProperties>
</file>