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73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8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9DCC9B-FF00-4EA7-B285-C40ABD3A8072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5B2BAC-5DAE-443F-82A2-87CACE84349C}" type="datetime1">
              <a:rPr lang="sk-SK" noProof="0" smtClean="0"/>
              <a:t>25.3.2020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 upravte štýl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106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podnadpisov</a:t>
            </a:r>
            <a:endParaRPr lang="sk-SK" dirty="0"/>
          </a:p>
        </p:txBody>
      </p:sp>
      <p:sp>
        <p:nvSpPr>
          <p:cNvPr id="5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27235-44A3-4EC6-BCFE-2C529D1A4ED0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01ED0A-2DD6-448E-9CE1-1064C4750C4E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D462-0382-4D53-8D01-4A4778D65878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3814EB-FD35-4793-80A6-F0A37D583E94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5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98B7F-4393-4E19-B577-23BC8C94C074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4A1697-C6B9-472B-87C3-89FE3101B2A6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8" name="Zástupný objekt pät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dá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9C1784-40EE-484E-9236-4209BE6BCE1D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58D8B6-1F1D-4134-945A-31F889ED9B1F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2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44C65-B4DF-4CD4-8899-6DE4927AECD6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3" name="Zástupný obsah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9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8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1A63B-4D39-4D69-8D15-19033BBCD439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10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3" name="Zástupný obrázok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pic>
        <p:nvPicPr>
          <p:cNvPr id="9" name="Obrázok 4" descr="Prázdny zástupný objekt na pridanie obrázka Kliknite na zástupný objekt a vyberte obrázok, ktorý chcete prida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dirty="0"/>
              <a:t>Kliknite sem a upravte štýly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  <a:p>
            <a:pPr lvl="5" rtl="0"/>
            <a:r>
              <a:rPr lang="sk-SK" dirty="0"/>
              <a:t>Šiesta úroveň</a:t>
            </a:r>
          </a:p>
          <a:p>
            <a:pPr lvl="6" rtl="0"/>
            <a:r>
              <a:rPr lang="sk-SK" dirty="0"/>
              <a:t>Siedma úroveň</a:t>
            </a:r>
          </a:p>
          <a:p>
            <a:pPr lvl="7" rtl="0"/>
            <a:r>
              <a:rPr lang="sk-SK" dirty="0"/>
              <a:t>Ôsma úroveň</a:t>
            </a:r>
          </a:p>
          <a:p>
            <a:pPr lvl="8" rtl="0"/>
            <a:r>
              <a:rPr lang="sk-SK" dirty="0"/>
              <a:t>Deviata úroveň</a:t>
            </a:r>
          </a:p>
        </p:txBody>
      </p:sp>
      <p:sp>
        <p:nvSpPr>
          <p:cNvPr id="5" name="Zástupný objekt päty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304DF85-5C31-488F-B31D-E3B93D7B19D6}" type="datetime1">
              <a:rPr lang="sk-SK" smtClean="0"/>
              <a:t>25.3.2020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9LXKH2zt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iochem0.webnode.sk/biologia/a9-rocnik/vyziva-a-dychanie-rastli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lanetavedomosti.iedu.sk/page.php/resources/view_all?id=bunkove_delenie_bunkovy_cyklus_crossing_over_meioza_mitoza_t_page2&amp;RelayState=http%253A%252F%252Fplanetavedomosti.iedu.sk%252Findex.php%252Fsearch%252Fresults%252FAko_%2525C5%2525BEije_bunka%252C3%252C0%252C2110%253B2201%253B2221%252Cmitoza%252C25%252C7%252Ctn%252C1.html%253Fq%253Dmitoza&amp;1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sz="8000" b="1" dirty="0">
                <a:solidFill>
                  <a:srgbClr val="FFFF00"/>
                </a:solidFill>
              </a:rPr>
              <a:t>ŽIVOT BUNKY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48" y="260648"/>
            <a:ext cx="4957194" cy="911696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rgbClr val="FF3300"/>
                </a:solidFill>
              </a:rPr>
              <a:t>MEIÓZA</a:t>
            </a:r>
          </a:p>
        </p:txBody>
      </p:sp>
      <p:pic>
        <p:nvPicPr>
          <p:cNvPr id="4098" name="Picture 2" descr="VÃ½sledok vyhÄ¾adÃ¡vania obrÃ¡zkov pre dopyt meiÃ³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2105906"/>
            <a:ext cx="10585176" cy="46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765820" y="1172344"/>
            <a:ext cx="655272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sk-SK" sz="2400" dirty="0"/>
              <a:t>Z materskej bunky vzniknú </a:t>
            </a:r>
            <a:r>
              <a:rPr lang="sk-SK" sz="2400" b="1" dirty="0">
                <a:solidFill>
                  <a:srgbClr val="92D050"/>
                </a:solidFill>
              </a:rPr>
              <a:t>4 dcérske bunky </a:t>
            </a:r>
            <a:r>
              <a:rPr lang="sk-SK" sz="2400" dirty="0"/>
              <a:t>s </a:t>
            </a:r>
            <a:r>
              <a:rPr lang="sk-SK" sz="2400" b="1" dirty="0">
                <a:solidFill>
                  <a:srgbClr val="92D050"/>
                </a:solidFill>
              </a:rPr>
              <a:t>polovičným</a:t>
            </a:r>
            <a:r>
              <a:rPr lang="sk-SK" sz="2400" dirty="0"/>
              <a:t> počtom chromozómov.</a:t>
            </a:r>
            <a:endParaRPr lang="en-GB" sz="24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7F8776E-DDC8-4F4F-8435-0F01DDC5B6F1}"/>
              </a:ext>
            </a:extLst>
          </p:cNvPr>
          <p:cNvSpPr txBox="1"/>
          <p:nvPr/>
        </p:nvSpPr>
        <p:spPr>
          <a:xfrm>
            <a:off x="9046740" y="11609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chromozóm</a:t>
            </a: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D1FD6568-E2CB-4B86-BB50-BC341AC9724D}"/>
              </a:ext>
            </a:extLst>
          </p:cNvPr>
          <p:cNvCxnSpPr>
            <a:cxnSpLocks/>
          </p:cNvCxnSpPr>
          <p:nvPr/>
        </p:nvCxnSpPr>
        <p:spPr>
          <a:xfrm>
            <a:off x="9838828" y="1573521"/>
            <a:ext cx="468052" cy="991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457E8503-1245-4C00-B5B6-2880AEEDB41D}"/>
              </a:ext>
            </a:extLst>
          </p:cNvPr>
          <p:cNvCxnSpPr>
            <a:cxnSpLocks/>
          </p:cNvCxnSpPr>
          <p:nvPr/>
        </p:nvCxnSpPr>
        <p:spPr>
          <a:xfrm flipH="1">
            <a:off x="8614692" y="1573521"/>
            <a:ext cx="108012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smiata tvár 1">
            <a:hlinkClick r:id="rId2"/>
          </p:cNvPr>
          <p:cNvSpPr/>
          <p:nvPr/>
        </p:nvSpPr>
        <p:spPr>
          <a:xfrm>
            <a:off x="3862164" y="1484784"/>
            <a:ext cx="4320480" cy="38164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0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528713" y="1618320"/>
            <a:ext cx="4645152" cy="762000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3300"/>
                </a:solidFill>
              </a:rPr>
              <a:t>PRÍJEM LÁTOK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26868" y="2708920"/>
            <a:ext cx="5639552" cy="3352800"/>
          </a:xfrm>
        </p:spPr>
        <p:txBody>
          <a:bodyPr/>
          <a:lstStyle/>
          <a:p>
            <a:r>
              <a:rPr lang="sk-SK" b="1" dirty="0"/>
              <a:t>Bielkoviny a cukry </a:t>
            </a:r>
            <a:r>
              <a:rPr lang="sk-SK" dirty="0"/>
              <a:t>– stavba bunky</a:t>
            </a:r>
            <a:endParaRPr lang="sk-SK" b="1" dirty="0"/>
          </a:p>
          <a:p>
            <a:r>
              <a:rPr lang="sk-SK" b="1" dirty="0"/>
              <a:t>Tuky a cukry </a:t>
            </a:r>
            <a:r>
              <a:rPr lang="sk-SK" dirty="0"/>
              <a:t>– zdroj energie</a:t>
            </a:r>
            <a:endParaRPr lang="sk-SK" b="1" dirty="0"/>
          </a:p>
          <a:p>
            <a:r>
              <a:rPr lang="sk-SK" b="1" dirty="0"/>
              <a:t>Hormóny, enzýmy, bielkoviny </a:t>
            </a:r>
            <a:r>
              <a:rPr lang="sk-SK" dirty="0"/>
              <a:t>– riadenie činnosti bunky</a:t>
            </a:r>
          </a:p>
          <a:p>
            <a:r>
              <a:rPr lang="sk-SK" b="1" dirty="0"/>
              <a:t>Voda, ióny, vitamíny</a:t>
            </a:r>
            <a:r>
              <a:rPr lang="sk-SK" dirty="0"/>
              <a:t> – správny chod metabolických procesov</a:t>
            </a:r>
            <a:endParaRPr lang="sk-SK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382444" y="1618320"/>
            <a:ext cx="4645152" cy="762000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3300"/>
                </a:solidFill>
              </a:rPr>
              <a:t>VÝDAJ LÁTOK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382444" y="2667000"/>
            <a:ext cx="5616624" cy="3352800"/>
          </a:xfrm>
        </p:spPr>
        <p:txBody>
          <a:bodyPr/>
          <a:lstStyle/>
          <a:p>
            <a:r>
              <a:rPr lang="sk-SK" b="1" dirty="0"/>
              <a:t>Oxid uhličitý, močovina </a:t>
            </a:r>
            <a:r>
              <a:rPr lang="sk-SK" dirty="0"/>
              <a:t>– nepotrebné a škodlivé látky</a:t>
            </a:r>
          </a:p>
          <a:p>
            <a:r>
              <a:rPr lang="sk-SK" b="1" dirty="0"/>
              <a:t>Enzýmy, vitamíny, hormóny </a:t>
            </a:r>
            <a:r>
              <a:rPr lang="sk-SK" dirty="0"/>
              <a:t>– potrebné pre iné bunky</a:t>
            </a:r>
          </a:p>
          <a:p>
            <a:r>
              <a:rPr lang="sk-SK" b="1" dirty="0"/>
              <a:t>Protilátky </a:t>
            </a:r>
            <a:r>
              <a:rPr lang="sk-SK" dirty="0"/>
              <a:t>– potrebné pre ochranu </a:t>
            </a:r>
            <a:endParaRPr lang="sk-SK" b="1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9601200" cy="1143000"/>
          </a:xfrm>
        </p:spPr>
        <p:txBody>
          <a:bodyPr rtlCol="0">
            <a:normAutofit/>
          </a:bodyPr>
          <a:lstStyle/>
          <a:p>
            <a:pPr rtl="0"/>
            <a:r>
              <a:rPr lang="sk-SK" sz="3600" b="1" cap="all" dirty="0">
                <a:solidFill>
                  <a:srgbClr val="0070C0"/>
                </a:solidFill>
              </a:rPr>
              <a:t>Základné životné procesy bunky</a:t>
            </a:r>
          </a:p>
        </p:txBody>
      </p:sp>
    </p:spTree>
    <p:extLst>
      <p:ext uri="{BB962C8B-B14F-4D97-AF65-F5344CB8AC3E}">
        <p14:creationId xmlns:p14="http://schemas.microsoft.com/office/powerpoint/2010/main" val="16164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1804" y="404664"/>
            <a:ext cx="4645152" cy="762000"/>
          </a:xfrm>
        </p:spPr>
        <p:txBody>
          <a:bodyPr rtlCol="0"/>
          <a:lstStyle/>
          <a:p>
            <a:pPr algn="ctr" rtl="0"/>
            <a:r>
              <a:rPr lang="sk-SK" b="1" dirty="0">
                <a:solidFill>
                  <a:srgbClr val="92D050"/>
                </a:solidFill>
              </a:rPr>
              <a:t>PASÍVNY TRANSPORT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1804" y="1268760"/>
            <a:ext cx="4645152" cy="3352800"/>
          </a:xfrm>
        </p:spPr>
        <p:txBody>
          <a:bodyPr rtlCol="0"/>
          <a:lstStyle/>
          <a:p>
            <a:pPr rtl="0"/>
            <a:r>
              <a:rPr lang="sk-SK" b="1" dirty="0">
                <a:solidFill>
                  <a:srgbClr val="0070C0"/>
                </a:solidFill>
              </a:rPr>
              <a:t>Bez spotreby energie </a:t>
            </a:r>
            <a:r>
              <a:rPr lang="sk-SK" dirty="0"/>
              <a:t>(ako keď idete na bicykli z kopca) </a:t>
            </a:r>
          </a:p>
          <a:p>
            <a:pPr rtl="0"/>
            <a:r>
              <a:rPr lang="sk-SK" b="1" dirty="0"/>
              <a:t>DIFÚZIA</a:t>
            </a:r>
          </a:p>
          <a:p>
            <a:pPr rtl="0"/>
            <a:r>
              <a:rPr lang="sk-SK" b="1" dirty="0"/>
              <a:t>OSMÓZA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310436" y="404664"/>
            <a:ext cx="4645152" cy="762000"/>
          </a:xfrm>
        </p:spPr>
        <p:txBody>
          <a:bodyPr rtlCol="0"/>
          <a:lstStyle/>
          <a:p>
            <a:pPr algn="ctr" rtl="0"/>
            <a:r>
              <a:rPr lang="sk-SK" b="1" dirty="0">
                <a:solidFill>
                  <a:srgbClr val="92D050"/>
                </a:solidFill>
              </a:rPr>
              <a:t>AKTÍVNY TRANSPORT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598468" y="1268760"/>
            <a:ext cx="4645152" cy="3352800"/>
          </a:xfrm>
        </p:spPr>
        <p:txBody>
          <a:bodyPr rtlCol="0"/>
          <a:lstStyle/>
          <a:p>
            <a:pPr rtl="0"/>
            <a:r>
              <a:rPr lang="sk-SK" b="1" dirty="0">
                <a:solidFill>
                  <a:srgbClr val="0070C0"/>
                </a:solidFill>
              </a:rPr>
              <a:t>Bunka spotrebúva </a:t>
            </a:r>
            <a:r>
              <a:rPr lang="sk-SK" dirty="0"/>
              <a:t>(vynakladá) </a:t>
            </a:r>
            <a:r>
              <a:rPr lang="sk-SK" b="1" dirty="0">
                <a:solidFill>
                  <a:srgbClr val="0070C0"/>
                </a:solidFill>
              </a:rPr>
              <a:t>energiu</a:t>
            </a:r>
            <a:r>
              <a:rPr lang="sk-SK" dirty="0"/>
              <a:t> (keď idete na bicykli do kopca)</a:t>
            </a:r>
          </a:p>
          <a:p>
            <a:pPr marL="0" indent="0" rtl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3276599" cy="720080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3300"/>
                </a:solidFill>
              </a:rPr>
              <a:t>DIFÚZIA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>
          <a:xfrm>
            <a:off x="117748" y="1772816"/>
            <a:ext cx="4176464" cy="4392488"/>
          </a:xfrm>
        </p:spPr>
        <p:txBody>
          <a:bodyPr>
            <a:normAutofit/>
          </a:bodyPr>
          <a:lstStyle/>
          <a:p>
            <a:r>
              <a:rPr lang="sk-SK" sz="2000" dirty="0"/>
              <a:t>Prenos látok cez cytoplazmatickú membránu </a:t>
            </a:r>
            <a:r>
              <a:rPr lang="sk-SK" sz="2000" b="1" u="sng" dirty="0"/>
              <a:t>z miesta s vyššou koncentráciou (roztok cukru) na miesta s nižšou koncentráciou (voda).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Prenos látok s </a:t>
            </a:r>
            <a:r>
              <a:rPr lang="sk-SK" sz="2000" b="1" dirty="0"/>
              <a:t>malými molekulami</a:t>
            </a:r>
            <a:r>
              <a:rPr lang="sk-SK" sz="2000" dirty="0"/>
              <a:t> napr. kyslík a oxid uhličitý.</a:t>
            </a:r>
          </a:p>
        </p:txBody>
      </p:sp>
      <p:pic>
        <p:nvPicPr>
          <p:cNvPr id="1026" name="Picture 2" descr="http://www.oskole.sk/userfiles/image/Zofia/janu%C3%A1r%20-%202012/Biol%C3%B3gia/Prijem_a_vydaj_latok_bunkou_dec_html_m2b2fe9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1598550"/>
            <a:ext cx="583946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3276599" cy="720080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3300"/>
                </a:solidFill>
              </a:rPr>
              <a:t>OSMÓZA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>
          <a:xfrm>
            <a:off x="117748" y="1268760"/>
            <a:ext cx="4176464" cy="2376264"/>
          </a:xfrm>
        </p:spPr>
        <p:txBody>
          <a:bodyPr>
            <a:normAutofit/>
          </a:bodyPr>
          <a:lstStyle/>
          <a:p>
            <a:r>
              <a:rPr lang="sk-SK" sz="2000" dirty="0"/>
              <a:t>Jednosmerný prechod molekúl rozpúšťadla cez </a:t>
            </a:r>
            <a:r>
              <a:rPr lang="sk-SK" sz="2000" b="1" dirty="0">
                <a:solidFill>
                  <a:srgbClr val="92D050"/>
                </a:solidFill>
              </a:rPr>
              <a:t>cytoplazmatickú membránu</a:t>
            </a:r>
            <a:r>
              <a:rPr lang="sk-SK" sz="2000" dirty="0"/>
              <a:t>.</a:t>
            </a:r>
          </a:p>
          <a:p>
            <a:endParaRPr lang="sk-SK" sz="2000" dirty="0"/>
          </a:p>
          <a:p>
            <a:r>
              <a:rPr lang="sk-SK" sz="2000" dirty="0"/>
              <a:t> Prenos vody (rozpúšťadla) </a:t>
            </a:r>
            <a:r>
              <a:rPr lang="sk-SK" sz="2000" b="1" u="sng" dirty="0"/>
              <a:t>z miesta s nižšou koncentráciou na miesta s vyššou koncentráciou.</a:t>
            </a:r>
          </a:p>
          <a:p>
            <a:endParaRPr lang="sk-SK" sz="2000" b="1" u="sng" dirty="0"/>
          </a:p>
        </p:txBody>
      </p:sp>
      <p:pic>
        <p:nvPicPr>
          <p:cNvPr id="2050" name="Picture 2" descr="VÃ½sledok vyhÄ¾adÃ¡vania obrÃ¡zkov pre dopyt difÃºz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484784"/>
            <a:ext cx="66550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3960440" cy="1008112"/>
          </a:xfrm>
        </p:spPr>
        <p:txBody>
          <a:bodyPr/>
          <a:lstStyle/>
          <a:p>
            <a:r>
              <a:rPr lang="sk-SK" b="1" cap="all" dirty="0">
                <a:solidFill>
                  <a:srgbClr val="00B050"/>
                </a:solidFill>
              </a:rPr>
              <a:t>Fotosyntéza </a:t>
            </a:r>
          </a:p>
        </p:txBody>
      </p:sp>
      <p:pic>
        <p:nvPicPr>
          <p:cNvPr id="5" name="obrázek 7" descr="http://img16.rajce.idnes.cz/d1602/3/3085/3085322_ed2b4aba5361dc9acd5c7f4850feb01f/images/7._Fotosynte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1628800"/>
            <a:ext cx="3888432" cy="46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mlady-vedec.eu/images/easyblog_images/281/b2ap3_thumbnail_fotosynte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3909694"/>
            <a:ext cx="3800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anjo.net/k/chloroplast%5B1%5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2356976"/>
            <a:ext cx="2520280" cy="14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kinja-img.com/gawker-media/image/upload/idwxsmbyduh6lb8y6mo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621047"/>
            <a:ext cx="2109555" cy="17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5277C524-BD24-4FFE-A068-E0FAD2D1E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0"/>
            <a:ext cx="12359109" cy="685800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E027F1C2-6735-4A5A-BF1C-D016C6DAF6D6}"/>
              </a:ext>
            </a:extLst>
          </p:cNvPr>
          <p:cNvSpPr txBox="1"/>
          <p:nvPr/>
        </p:nvSpPr>
        <p:spPr>
          <a:xfrm>
            <a:off x="6467061" y="5157192"/>
            <a:ext cx="5689371" cy="1638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Premena </a:t>
            </a:r>
            <a:r>
              <a:rPr lang="sk-SK" b="1" dirty="0">
                <a:solidFill>
                  <a:srgbClr val="00B050"/>
                </a:solidFill>
              </a:rPr>
              <a:t>anorganických látok </a:t>
            </a:r>
            <a:r>
              <a:rPr lang="sk-SK" dirty="0"/>
              <a:t>(voda, oxid uhličitý) na </a:t>
            </a:r>
            <a:r>
              <a:rPr lang="sk-SK" b="1" dirty="0">
                <a:solidFill>
                  <a:srgbClr val="00B050"/>
                </a:solidFill>
              </a:rPr>
              <a:t>organické látky </a:t>
            </a:r>
            <a:r>
              <a:rPr lang="sk-SK" dirty="0"/>
              <a:t>(cukry) pričom sa uvoľňuje </a:t>
            </a:r>
            <a:r>
              <a:rPr lang="sk-SK" b="1" dirty="0">
                <a:solidFill>
                  <a:srgbClr val="00B050"/>
                </a:solidFill>
              </a:rPr>
              <a:t>kyslík</a:t>
            </a:r>
            <a:r>
              <a:rPr lang="sk-SK" dirty="0"/>
              <a:t>.</a:t>
            </a:r>
          </a:p>
          <a:p>
            <a:endParaRPr lang="sk-SK" sz="1050" dirty="0"/>
          </a:p>
          <a:p>
            <a:endParaRPr lang="sk-SK" dirty="0"/>
          </a:p>
          <a:p>
            <a:r>
              <a:rPr lang="sk-SK" dirty="0"/>
              <a:t>Táto premena prebieha v </a:t>
            </a:r>
            <a:r>
              <a:rPr lang="sk-SK" b="1" dirty="0" err="1">
                <a:solidFill>
                  <a:srgbClr val="00B050"/>
                </a:solidFill>
              </a:rPr>
              <a:t>chloroplastoch</a:t>
            </a:r>
            <a:r>
              <a:rPr lang="sk-SK" dirty="0"/>
              <a:t> listov </a:t>
            </a:r>
            <a:r>
              <a:rPr lang="sk-SK" b="1" dirty="0">
                <a:solidFill>
                  <a:srgbClr val="00B050"/>
                </a:solidFill>
              </a:rPr>
              <a:t>za slnečného žiarenia</a:t>
            </a:r>
            <a:r>
              <a:rPr lang="sk-SK" dirty="0"/>
              <a:t>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6FFA6AC-2BCC-4939-9D7A-5BB5DCCDA692}"/>
              </a:ext>
            </a:extLst>
          </p:cNvPr>
          <p:cNvSpPr txBox="1"/>
          <p:nvPr/>
        </p:nvSpPr>
        <p:spPr>
          <a:xfrm>
            <a:off x="2291889" y="107921"/>
            <a:ext cx="33466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92D050"/>
                </a:solidFill>
              </a:rPr>
              <a:t>FOTOSYNTÉZA</a:t>
            </a:r>
          </a:p>
        </p:txBody>
      </p:sp>
    </p:spTree>
    <p:extLst>
      <p:ext uri="{BB962C8B-B14F-4D97-AF65-F5344CB8AC3E}">
        <p14:creationId xmlns:p14="http://schemas.microsoft.com/office/powerpoint/2010/main" val="20354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3960440" cy="1008112"/>
          </a:xfrm>
        </p:spPr>
        <p:txBody>
          <a:bodyPr/>
          <a:lstStyle/>
          <a:p>
            <a:r>
              <a:rPr lang="sk-SK" b="1" cap="all" dirty="0">
                <a:solidFill>
                  <a:srgbClr val="0070C0"/>
                </a:solidFill>
              </a:rPr>
              <a:t>Dýchanie</a:t>
            </a:r>
          </a:p>
        </p:txBody>
      </p:sp>
      <p:pic>
        <p:nvPicPr>
          <p:cNvPr id="9" name="Picture 2" descr="http://www.oskole.sk/userfiles/image/zaida/biologia/oktober/mitochond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2132856"/>
            <a:ext cx="56673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13" descr="http://files.biologia724.webnode.sk/200000016-38289391e3/rovn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0" y="1556792"/>
            <a:ext cx="50405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C3D0458-1DC6-43C7-AD80-D906C5E54545}"/>
              </a:ext>
            </a:extLst>
          </p:cNvPr>
          <p:cNvSpPr/>
          <p:nvPr/>
        </p:nvSpPr>
        <p:spPr>
          <a:xfrm>
            <a:off x="5374332" y="5279047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hlinkClick r:id="rId4"/>
              </a:rPr>
              <a:t>https://biochem0.webnode.sk/biologia/a9-rocnik/vyziva-a-dychanie-rastlin/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F6ACEEC-87F6-4E12-9C33-807A6E9F971A}"/>
              </a:ext>
            </a:extLst>
          </p:cNvPr>
          <p:cNvSpPr txBox="1"/>
          <p:nvPr/>
        </p:nvSpPr>
        <p:spPr>
          <a:xfrm>
            <a:off x="495064" y="3645024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Proces </a:t>
            </a:r>
            <a:r>
              <a:rPr lang="sk-SK" sz="2000" b="1" dirty="0">
                <a:solidFill>
                  <a:srgbClr val="92D050"/>
                </a:solidFill>
              </a:rPr>
              <a:t>výmeny dýchacích plynov </a:t>
            </a:r>
            <a:r>
              <a:rPr lang="sk-SK" sz="2000" dirty="0"/>
              <a:t>(kyslík a oxid uhličitý).</a:t>
            </a:r>
          </a:p>
          <a:p>
            <a:endParaRPr lang="sk-SK" sz="2000" dirty="0"/>
          </a:p>
          <a:p>
            <a:r>
              <a:rPr lang="sk-SK" sz="2000" b="1" dirty="0">
                <a:solidFill>
                  <a:srgbClr val="92D050"/>
                </a:solidFill>
              </a:rPr>
              <a:t>OPAK</a:t>
            </a:r>
            <a:r>
              <a:rPr lang="sk-SK" sz="2000" dirty="0"/>
              <a:t> fotosyntézy (uvoľňuje sa oxid uhličitý, nie kyslík)</a:t>
            </a:r>
          </a:p>
          <a:p>
            <a:endParaRPr lang="sk-SK" sz="2000" dirty="0"/>
          </a:p>
          <a:p>
            <a:r>
              <a:rPr lang="sk-SK" sz="2000" dirty="0"/>
              <a:t>Prebieha v </a:t>
            </a:r>
            <a:r>
              <a:rPr lang="sk-SK" sz="2000" b="1" dirty="0">
                <a:solidFill>
                  <a:srgbClr val="92D050"/>
                </a:solidFill>
              </a:rPr>
              <a:t>prieduchoch</a:t>
            </a:r>
          </a:p>
          <a:p>
            <a:endParaRPr lang="sk-SK" b="1" dirty="0">
              <a:solidFill>
                <a:srgbClr val="92D05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71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3300"/>
                </a:solidFill>
              </a:rPr>
              <a:t>ROZMNOŽOVANIE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69876" y="1772816"/>
            <a:ext cx="9601200" cy="4191000"/>
          </a:xfrm>
        </p:spPr>
        <p:txBody>
          <a:bodyPr/>
          <a:lstStyle/>
          <a:p>
            <a:r>
              <a:rPr lang="sk-SK" dirty="0"/>
              <a:t>Súvisí s rastom a rozmnožovaním sa jedincov a je vždy spojené </a:t>
            </a:r>
            <a:r>
              <a:rPr lang="sk-SK" b="1" dirty="0">
                <a:solidFill>
                  <a:srgbClr val="92D050"/>
                </a:solidFill>
              </a:rPr>
              <a:t>s prenosom genetických informácií</a:t>
            </a:r>
          </a:p>
          <a:p>
            <a:r>
              <a:rPr lang="sk-SK" b="1" dirty="0"/>
              <a:t>Bunky sa rozmnožujú </a:t>
            </a:r>
            <a:r>
              <a:rPr lang="sk-SK" b="1" dirty="0">
                <a:solidFill>
                  <a:srgbClr val="92D050"/>
                </a:solidFill>
              </a:rPr>
              <a:t>delením</a:t>
            </a:r>
            <a:r>
              <a:rPr lang="sk-SK" b="1" dirty="0"/>
              <a:t>, ktorému predchádza </a:t>
            </a:r>
            <a:r>
              <a:rPr lang="sk-SK" b="1" dirty="0">
                <a:solidFill>
                  <a:srgbClr val="92D050"/>
                </a:solidFill>
              </a:rPr>
              <a:t>delenie jadra</a:t>
            </a:r>
            <a:r>
              <a:rPr lang="sk-SK" b="1" dirty="0"/>
              <a:t>. </a:t>
            </a:r>
            <a:endParaRPr lang="sk-SK" dirty="0"/>
          </a:p>
        </p:txBody>
      </p:sp>
      <p:pic>
        <p:nvPicPr>
          <p:cNvPr id="4" name="Picture 6" descr="http://biopedia.sk/images/articles/clovek/tkaniva/epitel_tvar_buni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5026756"/>
            <a:ext cx="4501272" cy="13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49796" y="4221088"/>
            <a:ext cx="471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MITÓZA</a:t>
            </a:r>
            <a:r>
              <a:rPr lang="sk-SK" dirty="0"/>
              <a:t> – delenie telových (somatických) buniek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153780" y="4149080"/>
            <a:ext cx="471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MEIÓZA</a:t>
            </a:r>
            <a:r>
              <a:rPr lang="sk-SK" dirty="0"/>
              <a:t> – delenie pri vzniku pohlavných buniek</a:t>
            </a:r>
            <a:endParaRPr lang="sk-SK" b="1" dirty="0"/>
          </a:p>
        </p:txBody>
      </p:sp>
      <p:pic>
        <p:nvPicPr>
          <p:cNvPr id="7" name="Picture 4" descr="Po de&amp;tcaron;och zo skúmavky sú na rade umelé sperm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4753897"/>
            <a:ext cx="2687166" cy="15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409228"/>
            <a:ext cx="4416624" cy="839688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rgbClr val="FF3300"/>
                </a:solidFill>
              </a:rPr>
              <a:t>MITÓZA</a:t>
            </a:r>
          </a:p>
        </p:txBody>
      </p:sp>
      <p:pic>
        <p:nvPicPr>
          <p:cNvPr id="3074" name="Picture 2" descr="VÃ½sledok vyhÄ¾adÃ¡vania obrÃ¡zkov pre dopyt mitÃ³z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348880"/>
            <a:ext cx="114300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2277988" y="1772816"/>
            <a:ext cx="8162662" cy="41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sk-SK" sz="2400" dirty="0"/>
              <a:t>Delením materskej bunky vzniknú </a:t>
            </a:r>
            <a:r>
              <a:rPr lang="sk-SK" sz="2400" b="1" dirty="0">
                <a:solidFill>
                  <a:srgbClr val="92D050"/>
                </a:solidFill>
              </a:rPr>
              <a:t>2 dcérske bunky</a:t>
            </a:r>
            <a:r>
              <a:rPr lang="sk-SK" sz="2400" dirty="0"/>
              <a:t>. Dcérske bunky sú </a:t>
            </a:r>
            <a:r>
              <a:rPr lang="sk-SK" sz="2400" b="1" dirty="0">
                <a:solidFill>
                  <a:srgbClr val="92D050"/>
                </a:solidFill>
              </a:rPr>
              <a:t>identické</a:t>
            </a:r>
            <a:r>
              <a:rPr lang="sk-SK" sz="2400" dirty="0"/>
              <a:t> s materskou bunkou.</a:t>
            </a:r>
            <a:endParaRPr lang="en-GB" sz="2400" dirty="0"/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CA237732-A088-4739-9A77-A5E537DCE425}"/>
              </a:ext>
            </a:extLst>
          </p:cNvPr>
          <p:cNvCxnSpPr/>
          <p:nvPr/>
        </p:nvCxnSpPr>
        <p:spPr>
          <a:xfrm>
            <a:off x="9406780" y="1772816"/>
            <a:ext cx="864096" cy="86409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Obdĺžnik 10">
            <a:extLst>
              <a:ext uri="{FF2B5EF4-FFF2-40B4-BE49-F238E27FC236}">
                <a16:creationId xmlns:a16="http://schemas.microsoft.com/office/drawing/2014/main" id="{DA819F38-DF58-422F-8493-7CC76CC25F4B}"/>
              </a:ext>
            </a:extLst>
          </p:cNvPr>
          <p:cNvSpPr/>
          <p:nvPr/>
        </p:nvSpPr>
        <p:spPr>
          <a:xfrm>
            <a:off x="9982844" y="4149080"/>
            <a:ext cx="180020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FA14F169-106A-4125-8D43-595071045E51}"/>
              </a:ext>
            </a:extLst>
          </p:cNvPr>
          <p:cNvCxnSpPr/>
          <p:nvPr/>
        </p:nvCxnSpPr>
        <p:spPr>
          <a:xfrm>
            <a:off x="9406780" y="1772816"/>
            <a:ext cx="1296144" cy="3168352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Akvarel_16x9">
  <a:themeElements>
    <a:clrScheme name="Žl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2_TF02886637_TF02886637" id="{2B3136F4-8070-496B-80EA-373662EB4816}" vid="{AA5D2346-A245-4684-A49C-9A6734F3C732}"/>
    </a:ext>
  </a:extLst>
</a:theme>
</file>

<file path=ppt/theme/theme2.xml><?xml version="1.0" encoding="utf-8"?>
<a:theme xmlns:a="http://schemas.openxmlformats.org/drawingml/2006/main" name="Motív balík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Akvarelová prezentácia (širokouhlý formát)</Template>
  <TotalTime>189</TotalTime>
  <Words>303</Words>
  <Application>Microsoft Office PowerPoint</Application>
  <PresentationFormat>Vlastná</PresentationFormat>
  <Paragraphs>51</Paragraphs>
  <Slides>11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Palatino Linotype</vt:lpstr>
      <vt:lpstr>Wingdings 2</vt:lpstr>
      <vt:lpstr>Akvarel_16x9</vt:lpstr>
      <vt:lpstr>ŽIVOT BUNKY</vt:lpstr>
      <vt:lpstr>Základné životné procesy bunky</vt:lpstr>
      <vt:lpstr>Prezentácia programu PowerPoint</vt:lpstr>
      <vt:lpstr>DIFÚZIA</vt:lpstr>
      <vt:lpstr>OSMÓZA</vt:lpstr>
      <vt:lpstr>Fotosyntéza </vt:lpstr>
      <vt:lpstr>Dýchanie</vt:lpstr>
      <vt:lpstr>ROZMNOŽOVANIE</vt:lpstr>
      <vt:lpstr>MITÓZA</vt:lpstr>
      <vt:lpstr>MEIÓZA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BUNKY</dc:title>
  <dc:creator>Mariana Štefanková</dc:creator>
  <cp:lastModifiedBy>Ladislav Fodor</cp:lastModifiedBy>
  <cp:revision>20</cp:revision>
  <dcterms:created xsi:type="dcterms:W3CDTF">2019-04-10T18:31:20Z</dcterms:created>
  <dcterms:modified xsi:type="dcterms:W3CDTF">2020-03-25T13:53:22Z</dcterms:modified>
</cp:coreProperties>
</file>