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11.5.2020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11.5.2020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11.5.2020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11.5.2020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11.5.2020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11.5.2020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11.5.2020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11.5.2020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11.5.2020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11.5.2020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11.5.2020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A3D8E4-D94F-4DFA-9670-60A442A15D49}" type="datetimeFigureOut">
              <a:rPr lang="sk-SK" smtClean="0"/>
              <a:pPr/>
              <a:t>11.5.2020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Čuch, chuť, sluch, hmat, zrak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Zmyslové orgány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Sluch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Orgán na vnímanie sluchu- </a:t>
            </a:r>
            <a:r>
              <a:rPr lang="sk-SK" b="1" dirty="0"/>
              <a:t>ucho</a:t>
            </a:r>
            <a:r>
              <a:rPr lang="sk-SK" dirty="0"/>
              <a:t>:</a:t>
            </a:r>
          </a:p>
          <a:p>
            <a:pPr>
              <a:buFontTx/>
              <a:buChar char="-"/>
            </a:pPr>
            <a:r>
              <a:rPr lang="sk-SK" u="sng" dirty="0"/>
              <a:t>vonkajšie</a:t>
            </a:r>
            <a:r>
              <a:rPr lang="sk-SK" dirty="0"/>
              <a:t>:</a:t>
            </a:r>
          </a:p>
          <a:p>
            <a:pPr>
              <a:buNone/>
            </a:pPr>
            <a:r>
              <a:rPr lang="sk-SK" dirty="0"/>
              <a:t>	ušnica, zvukovod, bubienok</a:t>
            </a:r>
          </a:p>
          <a:p>
            <a:pPr>
              <a:buFontTx/>
              <a:buChar char="-"/>
            </a:pPr>
            <a:r>
              <a:rPr lang="sk-SK" u="sng" dirty="0"/>
              <a:t>stredné</a:t>
            </a:r>
            <a:r>
              <a:rPr lang="sk-SK" dirty="0"/>
              <a:t>:</a:t>
            </a:r>
          </a:p>
          <a:p>
            <a:pPr>
              <a:buNone/>
            </a:pPr>
            <a:r>
              <a:rPr lang="sk-SK" dirty="0"/>
              <a:t>	3 sluchové kostičky</a:t>
            </a:r>
          </a:p>
          <a:p>
            <a:pPr>
              <a:buNone/>
            </a:pPr>
            <a:r>
              <a:rPr lang="sk-SK" dirty="0"/>
              <a:t>(nákovka, strmienok, kladivko)</a:t>
            </a:r>
          </a:p>
          <a:p>
            <a:pPr>
              <a:buFontTx/>
              <a:buChar char="-"/>
            </a:pPr>
            <a:r>
              <a:rPr lang="sk-SK" u="sng" dirty="0"/>
              <a:t>vnútorné</a:t>
            </a:r>
            <a:r>
              <a:rPr lang="sk-SK" dirty="0"/>
              <a:t>:</a:t>
            </a:r>
          </a:p>
          <a:p>
            <a:pPr>
              <a:buNone/>
            </a:pPr>
            <a:r>
              <a:rPr lang="sk-SK" dirty="0"/>
              <a:t>	slimák, 3 polkruhovité</a:t>
            </a:r>
          </a:p>
          <a:p>
            <a:pPr>
              <a:buNone/>
            </a:pPr>
            <a:r>
              <a:rPr lang="sk-SK" dirty="0"/>
              <a:t>	kanáliky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496"/>
            <a:ext cx="400185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7148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45" y="1428736"/>
            <a:ext cx="8749991" cy="4429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Počutie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208981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Rovnovážny orgán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/>
          </a:p>
          <a:p>
            <a:r>
              <a:rPr lang="sk-SK" dirty="0"/>
              <a:t>V predsieni a v 3 </a:t>
            </a:r>
            <a:r>
              <a:rPr lang="sk-SK" dirty="0" err="1"/>
              <a:t>pokruhovitých</a:t>
            </a:r>
            <a:r>
              <a:rPr lang="sk-SK" dirty="0"/>
              <a:t> </a:t>
            </a:r>
          </a:p>
          <a:p>
            <a:pPr>
              <a:buNone/>
            </a:pPr>
            <a:r>
              <a:rPr lang="sk-SK" dirty="0"/>
              <a:t>	kanálikoch sú vačky, v stene </a:t>
            </a:r>
          </a:p>
          <a:p>
            <a:pPr>
              <a:buNone/>
            </a:pPr>
            <a:r>
              <a:rPr lang="sk-SK" dirty="0"/>
              <a:t>	ktorých sú umiestnené bunky </a:t>
            </a:r>
          </a:p>
          <a:p>
            <a:pPr>
              <a:buNone/>
            </a:pPr>
            <a:r>
              <a:rPr lang="sk-SK" dirty="0"/>
              <a:t>	s brvami. Vnútro vačkov je </a:t>
            </a:r>
          </a:p>
          <a:p>
            <a:pPr>
              <a:buNone/>
            </a:pPr>
            <a:r>
              <a:rPr lang="sk-SK" dirty="0"/>
              <a:t>	vyplnené hlienom obsahujúcim</a:t>
            </a:r>
          </a:p>
          <a:p>
            <a:pPr>
              <a:buNone/>
            </a:pPr>
            <a:r>
              <a:rPr lang="sk-SK" dirty="0"/>
              <a:t>	kryštáliky vápenatej soli.</a:t>
            </a:r>
          </a:p>
          <a:p>
            <a:r>
              <a:rPr lang="sk-SK" dirty="0"/>
              <a:t>Pri pohybe hlavy sa kryštáliky  </a:t>
            </a:r>
          </a:p>
          <a:p>
            <a:pPr>
              <a:buNone/>
            </a:pPr>
            <a:r>
              <a:rPr lang="sk-SK" dirty="0"/>
              <a:t>	vplyvom gravitácie presúvajú </a:t>
            </a:r>
          </a:p>
          <a:p>
            <a:pPr>
              <a:buNone/>
            </a:pPr>
            <a:r>
              <a:rPr lang="sk-SK" dirty="0"/>
              <a:t>	a dráždia brvy buniek  </a:t>
            </a:r>
          </a:p>
          <a:p>
            <a:pPr>
              <a:buNone/>
            </a:pPr>
            <a:r>
              <a:rPr lang="sk-SK" dirty="0">
                <a:latin typeface="Times New Roman"/>
                <a:cs typeface="Times New Roman"/>
              </a:rPr>
              <a:t>→ </a:t>
            </a:r>
            <a:r>
              <a:rPr lang="sk-SK" dirty="0">
                <a:cs typeface="Times New Roman"/>
              </a:rPr>
              <a:t>uvedomíme si polohu hlavy</a:t>
            </a:r>
            <a:endParaRPr lang="sk-SK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290"/>
            <a:ext cx="4071966" cy="20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298" y="2500306"/>
            <a:ext cx="4345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Prenos podnetov zo sluchového a rovnovážneho orgánu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633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Zrak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Orgán zraku- </a:t>
            </a:r>
            <a:r>
              <a:rPr lang="sk-SK" b="1" dirty="0"/>
              <a:t>oko</a:t>
            </a:r>
            <a:endParaRPr lang="sk-SK" dirty="0"/>
          </a:p>
          <a:p>
            <a:r>
              <a:rPr lang="sk-SK" dirty="0"/>
              <a:t>Očná guľa je uložená </a:t>
            </a:r>
          </a:p>
          <a:p>
            <a:pPr>
              <a:buNone/>
            </a:pPr>
            <a:r>
              <a:rPr lang="sk-SK" dirty="0"/>
              <a:t>	v dutine- </a:t>
            </a:r>
            <a:r>
              <a:rPr lang="sk-SK" b="1" dirty="0"/>
              <a:t>očnica</a:t>
            </a:r>
          </a:p>
          <a:p>
            <a:pPr>
              <a:buNone/>
            </a:pPr>
            <a:r>
              <a:rPr lang="sk-SK" dirty="0"/>
              <a:t>Oko sa skladá z 3 vrstiev:</a:t>
            </a:r>
          </a:p>
          <a:p>
            <a:pPr>
              <a:buFontTx/>
              <a:buChar char="-"/>
            </a:pPr>
            <a:r>
              <a:rPr lang="sk-SK" u="sng" dirty="0"/>
              <a:t>vonkajšia</a:t>
            </a:r>
            <a:r>
              <a:rPr lang="sk-SK" dirty="0"/>
              <a:t>:</a:t>
            </a:r>
          </a:p>
          <a:p>
            <a:pPr>
              <a:buNone/>
            </a:pPr>
            <a:r>
              <a:rPr lang="sk-SK" dirty="0"/>
              <a:t>rohovka, bielko</a:t>
            </a:r>
          </a:p>
          <a:p>
            <a:pPr>
              <a:buFontTx/>
              <a:buChar char="-"/>
            </a:pPr>
            <a:r>
              <a:rPr lang="sk-SK" u="sng" dirty="0"/>
              <a:t>stredná</a:t>
            </a:r>
            <a:r>
              <a:rPr lang="sk-SK" dirty="0"/>
              <a:t>:</a:t>
            </a:r>
          </a:p>
          <a:p>
            <a:pPr>
              <a:buNone/>
            </a:pPr>
            <a:r>
              <a:rPr lang="sk-SK" dirty="0" err="1"/>
              <a:t>cievovka</a:t>
            </a:r>
            <a:r>
              <a:rPr lang="sk-SK" dirty="0"/>
              <a:t>, šošovka, dúhovka,</a:t>
            </a:r>
          </a:p>
          <a:p>
            <a:pPr>
              <a:buNone/>
            </a:pPr>
            <a:r>
              <a:rPr lang="sk-SK" dirty="0" err="1"/>
              <a:t>vráskovcové</a:t>
            </a:r>
            <a:r>
              <a:rPr lang="sk-SK" dirty="0"/>
              <a:t> teleso, zrenica</a:t>
            </a:r>
          </a:p>
          <a:p>
            <a:pPr>
              <a:buFontTx/>
              <a:buChar char="-"/>
            </a:pPr>
            <a:r>
              <a:rPr lang="sk-SK" u="sng" dirty="0"/>
              <a:t>vnútorná</a:t>
            </a:r>
            <a:r>
              <a:rPr lang="sk-SK" dirty="0"/>
              <a:t>:</a:t>
            </a:r>
          </a:p>
          <a:p>
            <a:pPr>
              <a:buNone/>
            </a:pPr>
            <a:r>
              <a:rPr lang="sk-SK" dirty="0"/>
              <a:t>sietnica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85860"/>
            <a:ext cx="4762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Stavba oka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76528"/>
            <a:ext cx="6786610" cy="545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Svetlocitlivé</a:t>
            </a:r>
            <a:r>
              <a:rPr lang="sk-SK"/>
              <a:t> bunky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Receptory- </a:t>
            </a:r>
            <a:r>
              <a:rPr lang="sk-SK" b="1" dirty="0"/>
              <a:t>tyčinky </a:t>
            </a:r>
            <a:r>
              <a:rPr lang="sk-SK" dirty="0"/>
              <a:t>( čierno-biele videnie, tvar, pohyb, 100 miliónov) a </a:t>
            </a:r>
            <a:r>
              <a:rPr lang="sk-SK" b="1" dirty="0"/>
              <a:t>čapíky</a:t>
            </a:r>
            <a:r>
              <a:rPr lang="sk-SK" dirty="0"/>
              <a:t> (</a:t>
            </a:r>
            <a:r>
              <a:rPr lang="sk-SK" dirty="0" err="1"/>
              <a:t>farebé</a:t>
            </a:r>
            <a:r>
              <a:rPr lang="sk-SK" dirty="0"/>
              <a:t> videnie, 3 milióny)</a:t>
            </a:r>
          </a:p>
          <a:p>
            <a:r>
              <a:rPr lang="sk-SK" dirty="0"/>
              <a:t>Sú na sietnici oka</a:t>
            </a:r>
          </a:p>
          <a:p>
            <a:r>
              <a:rPr lang="sk-SK" b="1" dirty="0"/>
              <a:t>Žltá škvrna</a:t>
            </a:r>
            <a:r>
              <a:rPr lang="sk-SK" dirty="0"/>
              <a:t>- miesto najostrejšieho videnia</a:t>
            </a:r>
            <a:endParaRPr lang="sk-SK" b="1" dirty="0"/>
          </a:p>
          <a:p>
            <a:r>
              <a:rPr lang="sk-SK" b="1" dirty="0"/>
              <a:t>Slepá škvrna</a:t>
            </a:r>
            <a:r>
              <a:rPr lang="sk-SK" dirty="0"/>
              <a:t>- mesto, kde z oka vychádza zrakový nerv</a:t>
            </a:r>
          </a:p>
          <a:p>
            <a:endParaRPr lang="sk-SK" b="1" dirty="0"/>
          </a:p>
          <a:p>
            <a:pPr>
              <a:buNone/>
            </a:pPr>
            <a:r>
              <a:rPr lang="sk-SK" sz="2000" dirty="0"/>
              <a:t>- Dole prierez sietnice, vpravo žltá a slepá škvrna :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00570"/>
            <a:ext cx="4919962" cy="212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4" y="3786180"/>
            <a:ext cx="2857530" cy="28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Zmyslové orgány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Ich prostredníctvom spoznávame svoje okolie</a:t>
            </a:r>
          </a:p>
          <a:p>
            <a:r>
              <a:rPr lang="sk-SK" b="1" dirty="0"/>
              <a:t>Receptor-</a:t>
            </a:r>
            <a:r>
              <a:rPr lang="sk-SK" dirty="0"/>
              <a:t> nervová bunka citlivá na podnety</a:t>
            </a:r>
          </a:p>
          <a:p>
            <a:r>
              <a:rPr lang="sk-SK" b="1" dirty="0"/>
              <a:t>Zmysly:</a:t>
            </a:r>
          </a:p>
          <a:p>
            <a:pPr>
              <a:buFontTx/>
              <a:buChar char="-"/>
            </a:pPr>
            <a:r>
              <a:rPr lang="sk-SK" dirty="0"/>
              <a:t>Čuch</a:t>
            </a:r>
          </a:p>
          <a:p>
            <a:pPr>
              <a:buFontTx/>
              <a:buChar char="-"/>
            </a:pPr>
            <a:r>
              <a:rPr lang="sk-SK" dirty="0"/>
              <a:t>Chuť</a:t>
            </a:r>
          </a:p>
          <a:p>
            <a:pPr>
              <a:buFontTx/>
              <a:buChar char="-"/>
            </a:pPr>
            <a:r>
              <a:rPr lang="sk-SK" dirty="0"/>
              <a:t>Hmat </a:t>
            </a:r>
          </a:p>
          <a:p>
            <a:pPr>
              <a:buFontTx/>
              <a:buChar char="-"/>
            </a:pPr>
            <a:r>
              <a:rPr lang="sk-SK" dirty="0"/>
              <a:t>Sluch </a:t>
            </a:r>
          </a:p>
          <a:p>
            <a:pPr>
              <a:buFontTx/>
              <a:buChar char="-"/>
            </a:pPr>
            <a:r>
              <a:rPr lang="sk-SK" dirty="0"/>
              <a:t>Zrak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00306"/>
            <a:ext cx="4889101" cy="356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Čuch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Receptory sú uložené v nosovej dutine</a:t>
            </a:r>
          </a:p>
          <a:p>
            <a:r>
              <a:rPr lang="sk-SK" dirty="0"/>
              <a:t>Vnímanie pachu:</a:t>
            </a:r>
          </a:p>
          <a:p>
            <a:pPr>
              <a:buNone/>
            </a:pPr>
            <a:r>
              <a:rPr lang="sk-SK" dirty="0" err="1">
                <a:latin typeface="Times New Roman"/>
                <a:cs typeface="Times New Roman"/>
              </a:rPr>
              <a:t>→</a:t>
            </a:r>
            <a:r>
              <a:rPr lang="sk-SK" dirty="0" err="1"/>
              <a:t>plynné</a:t>
            </a:r>
            <a:r>
              <a:rPr lang="sk-SK" dirty="0"/>
              <a:t> látky podráždia </a:t>
            </a:r>
            <a:r>
              <a:rPr lang="sk-SK" dirty="0" err="1"/>
              <a:t>riasinky</a:t>
            </a:r>
            <a:r>
              <a:rPr lang="sk-SK" dirty="0"/>
              <a:t> receptorov </a:t>
            </a:r>
          </a:p>
          <a:p>
            <a:pPr>
              <a:buNone/>
            </a:pPr>
            <a:r>
              <a:rPr lang="sk-SK" dirty="0">
                <a:latin typeface="Times New Roman"/>
                <a:cs typeface="Times New Roman"/>
              </a:rPr>
              <a:t>→ </a:t>
            </a:r>
            <a:r>
              <a:rPr lang="sk-SK" dirty="0">
                <a:cs typeface="Times New Roman"/>
              </a:rPr>
              <a:t>podnet prechádza nervovými vláknami cez čuchovú kosť čuchových centier,</a:t>
            </a:r>
          </a:p>
          <a:p>
            <a:pPr>
              <a:buNone/>
            </a:pPr>
            <a:r>
              <a:rPr lang="sk-SK" dirty="0">
                <a:cs typeface="Times New Roman"/>
              </a:rPr>
              <a:t>	odtiaľ nervami </a:t>
            </a:r>
          </a:p>
          <a:p>
            <a:pPr>
              <a:buNone/>
            </a:pPr>
            <a:r>
              <a:rPr lang="sk-SK" dirty="0">
                <a:cs typeface="Times New Roman"/>
              </a:rPr>
              <a:t>	do mozgovej kôry </a:t>
            </a:r>
          </a:p>
          <a:p>
            <a:pPr>
              <a:buNone/>
            </a:pPr>
            <a:r>
              <a:rPr lang="sk-SK" dirty="0">
                <a:latin typeface="Times New Roman"/>
                <a:cs typeface="Times New Roman"/>
              </a:rPr>
              <a:t>→ </a:t>
            </a:r>
            <a:r>
              <a:rPr lang="sk-SK" dirty="0">
                <a:cs typeface="Times New Roman"/>
              </a:rPr>
              <a:t>uvedomíme si pach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448" y="3357562"/>
            <a:ext cx="43638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6072230" cy="566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29053"/>
            <a:ext cx="4113612" cy="32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Chuť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Receptory- </a:t>
            </a:r>
            <a:r>
              <a:rPr lang="sk-SK" b="1" dirty="0"/>
              <a:t>chuťové poháriky</a:t>
            </a:r>
            <a:r>
              <a:rPr lang="sk-SK" dirty="0"/>
              <a:t> na jazyku</a:t>
            </a:r>
          </a:p>
          <a:p>
            <a:r>
              <a:rPr lang="sk-SK" dirty="0"/>
              <a:t>4 chute- slaná, sladká, kyslá, horká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428867"/>
            <a:ext cx="4767266" cy="434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3048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72419"/>
            <a:ext cx="7286676" cy="617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Hmat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Receptory- </a:t>
            </a:r>
            <a:r>
              <a:rPr lang="sk-SK" b="1" dirty="0"/>
              <a:t>hmatové telieska</a:t>
            </a:r>
            <a:r>
              <a:rPr lang="sk-SK" dirty="0"/>
              <a:t> </a:t>
            </a:r>
          </a:p>
          <a:p>
            <a:pPr>
              <a:buNone/>
            </a:pPr>
            <a:r>
              <a:rPr lang="sk-SK" dirty="0"/>
              <a:t>	citlivé na tlak a dotyk, </a:t>
            </a:r>
            <a:r>
              <a:rPr lang="sk-SK" dirty="0" err="1"/>
              <a:t>kroté</a:t>
            </a:r>
            <a:r>
              <a:rPr lang="sk-SK" dirty="0"/>
              <a:t> sú </a:t>
            </a:r>
          </a:p>
          <a:p>
            <a:pPr>
              <a:buNone/>
            </a:pPr>
            <a:r>
              <a:rPr lang="sk-SK" dirty="0"/>
              <a:t>	uložené v </a:t>
            </a:r>
            <a:r>
              <a:rPr lang="sk-SK" dirty="0" err="1"/>
              <a:t>zamši</a:t>
            </a:r>
            <a:endParaRPr lang="sk-SK" dirty="0"/>
          </a:p>
          <a:p>
            <a:r>
              <a:rPr lang="sk-SK" dirty="0"/>
              <a:t>Pociťovanie bolesti – </a:t>
            </a:r>
          </a:p>
          <a:p>
            <a:pPr>
              <a:buNone/>
            </a:pPr>
            <a:r>
              <a:rPr lang="sk-SK" b="1" dirty="0"/>
              <a:t>voľné nervové zakončenia</a:t>
            </a:r>
          </a:p>
          <a:p>
            <a:pPr>
              <a:buNone/>
            </a:pPr>
            <a:endParaRPr lang="sk-SK" b="1" dirty="0"/>
          </a:p>
          <a:p>
            <a:pPr>
              <a:buNone/>
            </a:pPr>
            <a:endParaRPr lang="sk-SK" b="1" dirty="0"/>
          </a:p>
          <a:p>
            <a:pPr>
              <a:buNone/>
            </a:pP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9"/>
            <a:ext cx="384809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334" y="357166"/>
            <a:ext cx="6543813" cy="633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Veľmi citlivý hmat  majú </a:t>
            </a:r>
          </a:p>
          <a:p>
            <a:pPr>
              <a:buNone/>
            </a:pPr>
            <a:r>
              <a:rPr lang="sk-SK" dirty="0"/>
              <a:t>	slepí ľudia</a:t>
            </a:r>
          </a:p>
          <a:p>
            <a:r>
              <a:rPr lang="sk-SK" b="1" dirty="0" err="1"/>
              <a:t>Brailovo</a:t>
            </a:r>
            <a:r>
              <a:rPr lang="sk-SK" b="1" dirty="0"/>
              <a:t> písmo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928934"/>
            <a:ext cx="2762258" cy="33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28625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</TotalTime>
  <Words>311</Words>
  <Application>Microsoft Office PowerPoint</Application>
  <PresentationFormat>Prezentácia na obrazovke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Franklin Gothic Book</vt:lpstr>
      <vt:lpstr>Perpetua</vt:lpstr>
      <vt:lpstr>Times New Roman</vt:lpstr>
      <vt:lpstr>Wingdings 2</vt:lpstr>
      <vt:lpstr>Majetok</vt:lpstr>
      <vt:lpstr>Zmyslové orgány</vt:lpstr>
      <vt:lpstr>Zmyslové orgány</vt:lpstr>
      <vt:lpstr>Čuch </vt:lpstr>
      <vt:lpstr>Prezentácia programu PowerPoint</vt:lpstr>
      <vt:lpstr>Chuť </vt:lpstr>
      <vt:lpstr>Prezentácia programu PowerPoint</vt:lpstr>
      <vt:lpstr>Hmat </vt:lpstr>
      <vt:lpstr>Prezentácia programu PowerPoint</vt:lpstr>
      <vt:lpstr>Prezentácia programu PowerPoint</vt:lpstr>
      <vt:lpstr>Sluch </vt:lpstr>
      <vt:lpstr>Prezentácia programu PowerPoint</vt:lpstr>
      <vt:lpstr>Počutie </vt:lpstr>
      <vt:lpstr>Rovnovážny orgán</vt:lpstr>
      <vt:lpstr>Prenos podnetov zo sluchového a rovnovážneho orgánu</vt:lpstr>
      <vt:lpstr>Zrak </vt:lpstr>
      <vt:lpstr>Stavba oka</vt:lpstr>
      <vt:lpstr>Svetlocitlivé bunky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Zmyslové orgány</dc:title>
  <dc:creator>ZŠ Ruskov 4</dc:creator>
  <cp:lastModifiedBy>Ladislav Fodor</cp:lastModifiedBy>
  <cp:revision>12</cp:revision>
  <dcterms:created xsi:type="dcterms:W3CDTF">2010-03-18T14:45:32Z</dcterms:created>
  <dcterms:modified xsi:type="dcterms:W3CDTF">2020-05-11T05:39:51Z</dcterms:modified>
</cp:coreProperties>
</file>